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legreya Bold" panose="020B0604020202020204" charset="0"/>
      <p:regular r:id="rId24"/>
    </p:embeddedFont>
    <p:embeddedFont>
      <p:font typeface="Alice Bold" panose="020B0604020202020204" charset="0"/>
      <p:regular r:id="rId25"/>
    </p:embeddedFont>
    <p:embeddedFont>
      <p:font typeface="Calibri" panose="020F0502020204030204" pitchFamily="34" charset="0"/>
      <p:regular r:id="rId26"/>
      <p:bold r:id="rId27"/>
      <p:italic r:id="rId28"/>
      <p:boldItalic r:id="rId29"/>
    </p:embeddedFont>
    <p:embeddedFont>
      <p:font typeface="Clear Sans Regular" panose="020B0604020202020204" charset="0"/>
      <p:regular r:id="rId30"/>
    </p:embeddedFont>
    <p:embeddedFont>
      <p:font typeface="Clear Sans Regular Bold" panose="020B0604020202020204" charset="0"/>
      <p:regular r:id="rId31"/>
    </p:embeddedFont>
    <p:embeddedFont>
      <p:font typeface="Loubag" panose="020B0604020202020204" charset="0"/>
      <p:regular r:id="rId32"/>
    </p:embeddedFont>
    <p:embeddedFont>
      <p:font typeface="Loubag Bold" panose="020B0604020202020204" charset="0"/>
      <p:regular r:id="rId33"/>
    </p:embeddedFont>
    <p:embeddedFont>
      <p:font typeface="Lovera" panose="02000500000000000000" charset="0"/>
      <p:regular r:id="rId34"/>
    </p:embeddedFont>
    <p:embeddedFont>
      <p:font typeface="TT Commons Pro" panose="020B0604020202020204" charset="0"/>
      <p:regular r:id="rId35"/>
    </p:embeddedFont>
    <p:embeddedFont>
      <p:font typeface="TT Commons Pro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Superstore analysis is crucial for modern retail management, as it provides valuable insights into consumer behavior, product trends, and market dynamics. Two recent articles emphasize the importance of using data science techniques to analyze the vast amounts of data generated by superstores to better understand consumer needs and preferences. Although superstores offer several advantages, including a wider range of products and more personalized customer experiences, challenges such as data standardization and difficulty identifying patterns in large datasets exist. Data science can help bridge this gap and aid in identifying trends and patterns in consumer behavior, leading to better decision-making and increased profitability for superstores.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datasets/vivek468/superstore-dataset-final" TargetMode="Externa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yuanweiagatha.wixsite.com/yuan-wei-kam-s-e-por" TargetMode="Externa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hyperlink" Target="https://prismaretail.ai/data-science-in-supermarkets.html" TargetMode="External"/><Relationship Id="rId3" Type="http://schemas.openxmlformats.org/officeDocument/2006/relationships/image" Target="../media/image16.png"/><Relationship Id="rId7" Type="http://schemas.openxmlformats.org/officeDocument/2006/relationships/hyperlink" Target="https://medium.com/@erransu/data-science-innovation-in-supermarkets-a-case-study-of-woolworth-f1756d9ac956"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109" b="33109"/>
          <a:stretch>
            <a:fillRect/>
          </a:stretch>
        </p:blipFill>
        <p:spPr>
          <a:xfrm>
            <a:off x="1028700" y="1028700"/>
            <a:ext cx="16230600" cy="82296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28575">
              <a:solidFill>
                <a:srgbClr val="96693C"/>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028700" cy="3915672"/>
            <a:chOff x="0" y="0"/>
            <a:chExt cx="270933" cy="1031288"/>
          </a:xfrm>
        </p:grpSpPr>
        <p:sp>
          <p:nvSpPr>
            <p:cNvPr id="7" name="Freeform 7"/>
            <p:cNvSpPr/>
            <p:nvPr/>
          </p:nvSpPr>
          <p:spPr>
            <a:xfrm>
              <a:off x="0" y="0"/>
              <a:ext cx="270933" cy="1031288"/>
            </a:xfrm>
            <a:custGeom>
              <a:avLst/>
              <a:gdLst/>
              <a:ahLst/>
              <a:cxnLst/>
              <a:rect l="l" t="t" r="r" b="b"/>
              <a:pathLst>
                <a:path w="270933" h="1031288">
                  <a:moveTo>
                    <a:pt x="0" y="0"/>
                  </a:moveTo>
                  <a:lnTo>
                    <a:pt x="270933" y="0"/>
                  </a:lnTo>
                  <a:lnTo>
                    <a:pt x="270933" y="1031288"/>
                  </a:lnTo>
                  <a:lnTo>
                    <a:pt x="0" y="1031288"/>
                  </a:lnTo>
                  <a:close/>
                </a:path>
              </a:pathLst>
            </a:custGeom>
            <a:solidFill>
              <a:srgbClr val="96693C"/>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6371328"/>
            <a:ext cx="1028700" cy="3915672"/>
            <a:chOff x="0" y="0"/>
            <a:chExt cx="270933" cy="1031288"/>
          </a:xfrm>
        </p:grpSpPr>
        <p:sp>
          <p:nvSpPr>
            <p:cNvPr id="10" name="Freeform 10"/>
            <p:cNvSpPr/>
            <p:nvPr/>
          </p:nvSpPr>
          <p:spPr>
            <a:xfrm>
              <a:off x="0" y="0"/>
              <a:ext cx="270933" cy="1031288"/>
            </a:xfrm>
            <a:custGeom>
              <a:avLst/>
              <a:gdLst/>
              <a:ahLst/>
              <a:cxnLst/>
              <a:rect l="l" t="t" r="r" b="b"/>
              <a:pathLst>
                <a:path w="270933" h="1031288">
                  <a:moveTo>
                    <a:pt x="0" y="0"/>
                  </a:moveTo>
                  <a:lnTo>
                    <a:pt x="270933" y="0"/>
                  </a:lnTo>
                  <a:lnTo>
                    <a:pt x="270933" y="1031288"/>
                  </a:lnTo>
                  <a:lnTo>
                    <a:pt x="0" y="1031288"/>
                  </a:lnTo>
                  <a:close/>
                </a:path>
              </a:pathLst>
            </a:custGeom>
            <a:solidFill>
              <a:srgbClr val="96693C"/>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856170"/>
            <a:ext cx="18288000" cy="6616931"/>
          </a:xfrm>
          <a:prstGeom prst="rect">
            <a:avLst/>
          </a:prstGeom>
        </p:spPr>
      </p:pic>
      <p:grpSp>
        <p:nvGrpSpPr>
          <p:cNvPr id="13" name="Group 13"/>
          <p:cNvGrpSpPr/>
          <p:nvPr/>
        </p:nvGrpSpPr>
        <p:grpSpPr>
          <a:xfrm>
            <a:off x="4573121" y="2629259"/>
            <a:ext cx="9141759" cy="5028482"/>
            <a:chOff x="0" y="0"/>
            <a:chExt cx="2407706" cy="1324374"/>
          </a:xfrm>
        </p:grpSpPr>
        <p:sp>
          <p:nvSpPr>
            <p:cNvPr id="14" name="Freeform 14"/>
            <p:cNvSpPr/>
            <p:nvPr/>
          </p:nvSpPr>
          <p:spPr>
            <a:xfrm>
              <a:off x="0" y="0"/>
              <a:ext cx="2407706" cy="1324374"/>
            </a:xfrm>
            <a:custGeom>
              <a:avLst/>
              <a:gdLst/>
              <a:ahLst/>
              <a:cxnLst/>
              <a:rect l="l" t="t" r="r" b="b"/>
              <a:pathLst>
                <a:path w="2407706" h="1324374">
                  <a:moveTo>
                    <a:pt x="0" y="0"/>
                  </a:moveTo>
                  <a:lnTo>
                    <a:pt x="2407706" y="0"/>
                  </a:lnTo>
                  <a:lnTo>
                    <a:pt x="2407706" y="1324374"/>
                  </a:lnTo>
                  <a:lnTo>
                    <a:pt x="0" y="1324374"/>
                  </a:lnTo>
                  <a:close/>
                </a:path>
              </a:pathLst>
            </a:custGeom>
            <a:solidFill>
              <a:srgbClr val="EEE2D0"/>
            </a:solidFill>
            <a:ln>
              <a:no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721181" y="3152386"/>
            <a:ext cx="8845639" cy="1388745"/>
          </a:xfrm>
          <a:prstGeom prst="rect">
            <a:avLst/>
          </a:prstGeom>
        </p:spPr>
        <p:txBody>
          <a:bodyPr lIns="0" tIns="0" rIns="0" bIns="0" rtlCol="0" anchor="t">
            <a:spAutoFit/>
          </a:bodyPr>
          <a:lstStyle/>
          <a:p>
            <a:pPr algn="ctr">
              <a:lnSpc>
                <a:spcPts val="5489"/>
              </a:lnSpc>
            </a:pPr>
            <a:r>
              <a:rPr lang="en-US" sz="4499" spc="85">
                <a:solidFill>
                  <a:srgbClr val="522D1C"/>
                </a:solidFill>
                <a:latin typeface="Loubag"/>
              </a:rPr>
              <a:t>WQD 7001</a:t>
            </a:r>
          </a:p>
          <a:p>
            <a:pPr algn="ctr">
              <a:lnSpc>
                <a:spcPts val="5489"/>
              </a:lnSpc>
            </a:pPr>
            <a:r>
              <a:rPr lang="en-US" sz="4499" spc="85">
                <a:solidFill>
                  <a:srgbClr val="522D1C"/>
                </a:solidFill>
                <a:latin typeface="Loubag"/>
              </a:rPr>
              <a:t>Project Presentation Part 1</a:t>
            </a:r>
          </a:p>
        </p:txBody>
      </p:sp>
      <p:sp>
        <p:nvSpPr>
          <p:cNvPr id="17" name="TextBox 17"/>
          <p:cNvSpPr txBox="1"/>
          <p:nvPr/>
        </p:nvSpPr>
        <p:spPr>
          <a:xfrm>
            <a:off x="4943711" y="6902698"/>
            <a:ext cx="8400577" cy="533400"/>
          </a:xfrm>
          <a:prstGeom prst="rect">
            <a:avLst/>
          </a:prstGeom>
        </p:spPr>
        <p:txBody>
          <a:bodyPr lIns="0" tIns="0" rIns="0" bIns="0" rtlCol="0" anchor="t">
            <a:spAutoFit/>
          </a:bodyPr>
          <a:lstStyle/>
          <a:p>
            <a:pPr algn="ctr">
              <a:lnSpc>
                <a:spcPts val="4320"/>
              </a:lnSpc>
            </a:pPr>
            <a:r>
              <a:rPr lang="en-US" sz="3600" spc="129">
                <a:solidFill>
                  <a:srgbClr val="231F20"/>
                </a:solidFill>
                <a:latin typeface="TT Commons Pro"/>
              </a:rPr>
              <a:t>Presentation by Group 9</a:t>
            </a:r>
          </a:p>
        </p:txBody>
      </p:sp>
      <p:sp>
        <p:nvSpPr>
          <p:cNvPr id="18" name="TextBox 18"/>
          <p:cNvSpPr txBox="1"/>
          <p:nvPr/>
        </p:nvSpPr>
        <p:spPr>
          <a:xfrm>
            <a:off x="4721181" y="4893556"/>
            <a:ext cx="8845639" cy="1648206"/>
          </a:xfrm>
          <a:prstGeom prst="rect">
            <a:avLst/>
          </a:prstGeom>
        </p:spPr>
        <p:txBody>
          <a:bodyPr lIns="0" tIns="0" rIns="0" bIns="0" rtlCol="0" anchor="t">
            <a:spAutoFit/>
          </a:bodyPr>
          <a:lstStyle/>
          <a:p>
            <a:pPr algn="ctr">
              <a:lnSpc>
                <a:spcPts val="4391"/>
              </a:lnSpc>
            </a:pPr>
            <a:r>
              <a:rPr lang="en-US" sz="3599" spc="68">
                <a:solidFill>
                  <a:srgbClr val="96693C"/>
                </a:solidFill>
                <a:latin typeface="Lovera"/>
              </a:rPr>
              <a:t>Analyzing Customer Preferences and Effective Marketing with a Data-Driven Approach to Retail Strategies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019336"/>
          <a:ext cx="8026106" cy="7912946"/>
        </p:xfrm>
        <a:graphic>
          <a:graphicData uri="http://schemas.openxmlformats.org/drawingml/2006/table">
            <a:tbl>
              <a:tblPr/>
              <a:tblGrid>
                <a:gridCol w="3074374">
                  <a:extLst>
                    <a:ext uri="{9D8B030D-6E8A-4147-A177-3AD203B41FA5}">
                      <a16:colId xmlns:a16="http://schemas.microsoft.com/office/drawing/2014/main" val="20000"/>
                    </a:ext>
                  </a:extLst>
                </a:gridCol>
                <a:gridCol w="4951732">
                  <a:extLst>
                    <a:ext uri="{9D8B030D-6E8A-4147-A177-3AD203B41FA5}">
                      <a16:colId xmlns:a16="http://schemas.microsoft.com/office/drawing/2014/main" val="20001"/>
                    </a:ext>
                  </a:extLst>
                </a:gridCol>
              </a:tblGrid>
              <a:tr h="736973">
                <a:tc>
                  <a:txBody>
                    <a:bodyPr/>
                    <a:lstStyle/>
                    <a:p>
                      <a:pPr algn="ctr">
                        <a:lnSpc>
                          <a:spcPts val="2239"/>
                        </a:lnSpc>
                        <a:defRPr/>
                      </a:pPr>
                      <a:r>
                        <a:rPr lang="en-US" sz="1599">
                          <a:solidFill>
                            <a:srgbClr val="FEFEFE"/>
                          </a:solidFill>
                          <a:latin typeface="Clear Sans Regular Bold"/>
                        </a:rPr>
                        <a:t>Feature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CCA78A"/>
                    </a:solidFill>
                  </a:tcPr>
                </a:tc>
                <a:tc>
                  <a:txBody>
                    <a:bodyPr/>
                    <a:lstStyle/>
                    <a:p>
                      <a:pPr algn="ctr">
                        <a:lnSpc>
                          <a:spcPts val="2239"/>
                        </a:lnSpc>
                        <a:defRPr/>
                      </a:pPr>
                      <a:r>
                        <a:rPr lang="en-US" sz="1599">
                          <a:solidFill>
                            <a:srgbClr val="FEFEFE"/>
                          </a:solidFill>
                          <a:latin typeface="Clear Sans Regular Bold"/>
                        </a:rPr>
                        <a:t>Details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CCA78A"/>
                    </a:solidFill>
                  </a:tcPr>
                </a:tc>
                <a:extLst>
                  <a:ext uri="{0D108BD9-81ED-4DB2-BD59-A6C34878D82A}">
                    <a16:rowId xmlns:a16="http://schemas.microsoft.com/office/drawing/2014/main" val="10000"/>
                  </a:ext>
                </a:extLst>
              </a:tr>
              <a:tr h="992383">
                <a:tc>
                  <a:txBody>
                    <a:bodyPr/>
                    <a:lstStyle/>
                    <a:p>
                      <a:pPr algn="ctr">
                        <a:lnSpc>
                          <a:spcPts val="2239"/>
                        </a:lnSpc>
                        <a:defRPr/>
                      </a:pPr>
                      <a:r>
                        <a:rPr lang="en-US" sz="1599">
                          <a:solidFill>
                            <a:srgbClr val="000000"/>
                          </a:solidFill>
                          <a:latin typeface="Clear Sans Regular"/>
                        </a:rPr>
                        <a:t>Data Source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u="sng">
                          <a:solidFill>
                            <a:srgbClr val="000000"/>
                          </a:solidFill>
                          <a:latin typeface="Clear Sans Regular"/>
                          <a:hlinkClick r:id="rId2" tooltip="https://www.kaggle.com/datasets/vivek468/superstore-dataset-final"/>
                        </a:rPr>
                        <a:t>Superstore Dataset</a:t>
                      </a:r>
                      <a:r>
                        <a:rPr lang="en-US" sz="1599">
                          <a:solidFill>
                            <a:srgbClr val="000000"/>
                          </a:solidFill>
                          <a:latin typeface="Clear Sans Regular"/>
                        </a:rPr>
                        <a:t> from Kaggle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r h="893525">
                <a:tc>
                  <a:txBody>
                    <a:bodyPr/>
                    <a:lstStyle/>
                    <a:p>
                      <a:pPr algn="ctr">
                        <a:lnSpc>
                          <a:spcPts val="2239"/>
                        </a:lnSpc>
                        <a:defRPr/>
                      </a:pPr>
                      <a:r>
                        <a:rPr lang="en-US" sz="1599">
                          <a:solidFill>
                            <a:srgbClr val="000000"/>
                          </a:solidFill>
                          <a:latin typeface="Clear Sans Regular"/>
                        </a:rPr>
                        <a:t>Data Set Characteristics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Multivariate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2"/>
                  </a:ext>
                </a:extLst>
              </a:tr>
              <a:tr h="971245">
                <a:tc>
                  <a:txBody>
                    <a:bodyPr/>
                    <a:lstStyle/>
                    <a:p>
                      <a:pPr algn="ctr">
                        <a:lnSpc>
                          <a:spcPts val="2239"/>
                        </a:lnSpc>
                        <a:defRPr/>
                      </a:pPr>
                      <a:r>
                        <a:rPr lang="en-US" sz="1599">
                          <a:solidFill>
                            <a:srgbClr val="000000"/>
                          </a:solidFill>
                          <a:latin typeface="Clear Sans Regular"/>
                        </a:rPr>
                        <a:t>Attribute Characteristics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Categorical, Numeric, Date, Textual</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3"/>
                  </a:ext>
                </a:extLst>
              </a:tr>
              <a:tr h="815804">
                <a:tc>
                  <a:txBody>
                    <a:bodyPr/>
                    <a:lstStyle/>
                    <a:p>
                      <a:pPr algn="ctr">
                        <a:lnSpc>
                          <a:spcPts val="2239"/>
                        </a:lnSpc>
                        <a:defRPr/>
                      </a:pPr>
                      <a:r>
                        <a:rPr lang="en-US" sz="1599">
                          <a:solidFill>
                            <a:srgbClr val="000000"/>
                          </a:solidFill>
                          <a:latin typeface="Clear Sans Regular"/>
                        </a:rPr>
                        <a:t>Associated Task</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Descriptive, Predictive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4"/>
                  </a:ext>
                </a:extLst>
              </a:tr>
              <a:tr h="1014535">
                <a:tc>
                  <a:txBody>
                    <a:bodyPr/>
                    <a:lstStyle/>
                    <a:p>
                      <a:pPr algn="ctr">
                        <a:lnSpc>
                          <a:spcPts val="2239"/>
                        </a:lnSpc>
                        <a:defRPr/>
                      </a:pPr>
                      <a:r>
                        <a:rPr lang="en-US" sz="1599">
                          <a:solidFill>
                            <a:srgbClr val="000000"/>
                          </a:solidFill>
                          <a:latin typeface="Clear Sans Regular"/>
                        </a:rPr>
                        <a:t>Number of Instances, Attributes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9994, 21</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5"/>
                  </a:ext>
                </a:extLst>
              </a:tr>
              <a:tr h="1014535">
                <a:tc>
                  <a:txBody>
                    <a:bodyPr/>
                    <a:lstStyle/>
                    <a:p>
                      <a:pPr algn="ctr">
                        <a:lnSpc>
                          <a:spcPts val="2239"/>
                        </a:lnSpc>
                        <a:defRPr/>
                      </a:pPr>
                      <a:r>
                        <a:rPr lang="en-US" sz="1599">
                          <a:solidFill>
                            <a:srgbClr val="000000"/>
                          </a:solidFill>
                          <a:latin typeface="Clear Sans Regular"/>
                        </a:rPr>
                        <a:t>Remove unuse columns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‘Row ID’, ‘Ship Date’, ‘Ship Mode’, ‘Customer Name’, ‘Country’, and ‘Postal Code’</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6"/>
                  </a:ext>
                </a:extLst>
              </a:tr>
              <a:tr h="736973">
                <a:tc>
                  <a:txBody>
                    <a:bodyPr/>
                    <a:lstStyle/>
                    <a:p>
                      <a:pPr algn="ctr">
                        <a:lnSpc>
                          <a:spcPts val="2239"/>
                        </a:lnSpc>
                        <a:defRPr/>
                      </a:pPr>
                      <a:r>
                        <a:rPr lang="en-US" sz="1599">
                          <a:solidFill>
                            <a:srgbClr val="000000"/>
                          </a:solidFill>
                          <a:latin typeface="Clear Sans Regular"/>
                        </a:rPr>
                        <a:t>Duplicate Values?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Yes</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7"/>
                  </a:ext>
                </a:extLst>
              </a:tr>
              <a:tr h="736973">
                <a:tc>
                  <a:txBody>
                    <a:bodyPr/>
                    <a:lstStyle/>
                    <a:p>
                      <a:pPr algn="ctr">
                        <a:lnSpc>
                          <a:spcPts val="2239"/>
                        </a:lnSpc>
                        <a:defRPr/>
                      </a:pPr>
                      <a:r>
                        <a:rPr lang="en-US" sz="1599">
                          <a:solidFill>
                            <a:srgbClr val="000000"/>
                          </a:solidFill>
                          <a:latin typeface="Clear Sans Regular"/>
                        </a:rPr>
                        <a:t>Add new column</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tc>
                  <a:txBody>
                    <a:bodyPr/>
                    <a:lstStyle/>
                    <a:p>
                      <a:pPr algn="ctr">
                        <a:lnSpc>
                          <a:spcPts val="2239"/>
                        </a:lnSpc>
                        <a:defRPr/>
                      </a:pPr>
                      <a:r>
                        <a:rPr lang="en-US" sz="1599">
                          <a:solidFill>
                            <a:srgbClr val="000000"/>
                          </a:solidFill>
                          <a:latin typeface="Clear Sans Regular"/>
                        </a:rPr>
                        <a:t>'Profit Margin'</a:t>
                      </a:r>
                      <a:endParaRPr lang="en-US" sz="1100"/>
                    </a:p>
                  </a:txBody>
                  <a:tcPr marL="190500" marR="190500" marT="190500" marB="190500" anchor="ctr">
                    <a:lnL w="38100" cap="flat" cmpd="sng" algn="ctr">
                      <a:solidFill>
                        <a:srgbClr val="31356E"/>
                      </a:solidFill>
                      <a:prstDash val="solid"/>
                      <a:round/>
                      <a:headEnd type="none" w="med" len="med"/>
                      <a:tailEnd type="none" w="med" len="med"/>
                    </a:lnL>
                    <a:lnR w="38100" cap="flat" cmpd="sng" algn="ctr">
                      <a:solidFill>
                        <a:srgbClr val="31356E"/>
                      </a:solidFill>
                      <a:prstDash val="solid"/>
                      <a:round/>
                      <a:headEnd type="none" w="med" len="med"/>
                      <a:tailEnd type="none" w="med" len="med"/>
                    </a:lnR>
                    <a:lnT w="38100" cap="flat" cmpd="sng" algn="ctr">
                      <a:solidFill>
                        <a:srgbClr val="31356E"/>
                      </a:solidFill>
                      <a:prstDash val="solid"/>
                      <a:round/>
                      <a:headEnd type="none" w="med" len="med"/>
                      <a:tailEnd type="none" w="med" len="med"/>
                    </a:lnT>
                    <a:lnB w="38100" cap="flat" cmpd="sng" algn="ctr">
                      <a:solidFill>
                        <a:srgbClr val="31356E"/>
                      </a:solidFill>
                      <a:prstDash val="solid"/>
                      <a:round/>
                      <a:headEnd type="none" w="med" len="med"/>
                      <a:tailEnd type="none" w="med" len="med"/>
                    </a:lnB>
                    <a:solidFill>
                      <a:srgbClr val="FEFEFE"/>
                    </a:solidFill>
                  </a:tcPr>
                </a:tc>
                <a:extLst>
                  <a:ext uri="{0D108BD9-81ED-4DB2-BD59-A6C34878D82A}">
                    <a16:rowId xmlns:a16="http://schemas.microsoft.com/office/drawing/2014/main" val="10008"/>
                  </a:ext>
                </a:extLst>
              </a:tr>
            </a:tbl>
          </a:graphicData>
        </a:graphic>
      </p:graphicFrame>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73324" y="2695931"/>
            <a:ext cx="5146337" cy="6087065"/>
          </a:xfrm>
          <a:prstGeom prst="rect">
            <a:avLst/>
          </a:prstGeom>
        </p:spPr>
      </p:pic>
      <p:sp>
        <p:nvSpPr>
          <p:cNvPr id="4" name="TextBox 4"/>
          <p:cNvSpPr txBox="1"/>
          <p:nvPr/>
        </p:nvSpPr>
        <p:spPr>
          <a:xfrm>
            <a:off x="1028700" y="614363"/>
            <a:ext cx="16070529" cy="828675"/>
          </a:xfrm>
          <a:prstGeom prst="rect">
            <a:avLst/>
          </a:prstGeom>
        </p:spPr>
        <p:txBody>
          <a:bodyPr lIns="0" tIns="0" rIns="0" bIns="0" rtlCol="0" anchor="t">
            <a:spAutoFit/>
          </a:bodyPr>
          <a:lstStyle/>
          <a:p>
            <a:pPr>
              <a:lnSpc>
                <a:spcPts val="6599"/>
              </a:lnSpc>
            </a:pPr>
            <a:r>
              <a:rPr lang="en-US" sz="5499">
                <a:solidFill>
                  <a:srgbClr val="96693C"/>
                </a:solidFill>
                <a:latin typeface="Loubag Bold"/>
              </a:rPr>
              <a:t>Dataset Preparation (Obtain &amp; Clean)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8504045" y="3308391"/>
            <a:ext cx="7559945" cy="1373856"/>
            <a:chOff x="0" y="0"/>
            <a:chExt cx="2289209" cy="416014"/>
          </a:xfrm>
        </p:grpSpPr>
        <p:sp>
          <p:nvSpPr>
            <p:cNvPr id="3" name="Freeform 3"/>
            <p:cNvSpPr/>
            <p:nvPr/>
          </p:nvSpPr>
          <p:spPr>
            <a:xfrm>
              <a:off x="0" y="0"/>
              <a:ext cx="2289209" cy="416014"/>
            </a:xfrm>
            <a:custGeom>
              <a:avLst/>
              <a:gdLst/>
              <a:ahLst/>
              <a:cxnLst/>
              <a:rect l="l" t="t" r="r" b="b"/>
              <a:pathLst>
                <a:path w="2289209" h="416014">
                  <a:moveTo>
                    <a:pt x="0" y="0"/>
                  </a:moveTo>
                  <a:lnTo>
                    <a:pt x="2289209" y="0"/>
                  </a:lnTo>
                  <a:lnTo>
                    <a:pt x="2289209" y="416014"/>
                  </a:lnTo>
                  <a:lnTo>
                    <a:pt x="0" y="416014"/>
                  </a:lnTo>
                  <a:close/>
                </a:path>
              </a:pathLst>
            </a:custGeom>
            <a:solidFill>
              <a:srgbClr val="CCA78A"/>
            </a:solidFill>
            <a:ln>
              <a:noFill/>
            </a:ln>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8504045" y="5021542"/>
            <a:ext cx="7559945" cy="1375198"/>
            <a:chOff x="0" y="0"/>
            <a:chExt cx="2289209" cy="416421"/>
          </a:xfrm>
        </p:grpSpPr>
        <p:sp>
          <p:nvSpPr>
            <p:cNvPr id="6" name="Freeform 6"/>
            <p:cNvSpPr/>
            <p:nvPr/>
          </p:nvSpPr>
          <p:spPr>
            <a:xfrm>
              <a:off x="0" y="0"/>
              <a:ext cx="2289209" cy="416421"/>
            </a:xfrm>
            <a:custGeom>
              <a:avLst/>
              <a:gdLst/>
              <a:ahLst/>
              <a:cxnLst/>
              <a:rect l="l" t="t" r="r" b="b"/>
              <a:pathLst>
                <a:path w="2289209" h="416421">
                  <a:moveTo>
                    <a:pt x="0" y="0"/>
                  </a:moveTo>
                  <a:lnTo>
                    <a:pt x="2289209" y="0"/>
                  </a:lnTo>
                  <a:lnTo>
                    <a:pt x="2289209" y="416421"/>
                  </a:lnTo>
                  <a:lnTo>
                    <a:pt x="0" y="416421"/>
                  </a:lnTo>
                  <a:close/>
                </a:path>
              </a:pathLst>
            </a:custGeom>
            <a:solidFill>
              <a:srgbClr val="CCA78A"/>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528686" y="6739640"/>
            <a:ext cx="7559945" cy="1375198"/>
            <a:chOff x="0" y="0"/>
            <a:chExt cx="2289209" cy="416421"/>
          </a:xfrm>
        </p:grpSpPr>
        <p:sp>
          <p:nvSpPr>
            <p:cNvPr id="9" name="Freeform 9"/>
            <p:cNvSpPr/>
            <p:nvPr/>
          </p:nvSpPr>
          <p:spPr>
            <a:xfrm>
              <a:off x="0" y="0"/>
              <a:ext cx="2289209" cy="416421"/>
            </a:xfrm>
            <a:custGeom>
              <a:avLst/>
              <a:gdLst/>
              <a:ahLst/>
              <a:cxnLst/>
              <a:rect l="l" t="t" r="r" b="b"/>
              <a:pathLst>
                <a:path w="2289209" h="416421">
                  <a:moveTo>
                    <a:pt x="0" y="0"/>
                  </a:moveTo>
                  <a:lnTo>
                    <a:pt x="2289209" y="0"/>
                  </a:lnTo>
                  <a:lnTo>
                    <a:pt x="2289209" y="416421"/>
                  </a:lnTo>
                  <a:lnTo>
                    <a:pt x="0" y="416421"/>
                  </a:lnTo>
                  <a:close/>
                </a:path>
              </a:pathLst>
            </a:custGeom>
            <a:solidFill>
              <a:srgbClr val="CCA78A"/>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61920" y="8023592"/>
            <a:ext cx="18621220" cy="6737496"/>
          </a:xfrm>
          <a:prstGeom prst="rect">
            <a:avLst/>
          </a:prstGeom>
        </p:spPr>
      </p:pic>
      <p:sp>
        <p:nvSpPr>
          <p:cNvPr id="12" name="TextBox 12"/>
          <p:cNvSpPr txBox="1"/>
          <p:nvPr/>
        </p:nvSpPr>
        <p:spPr>
          <a:xfrm>
            <a:off x="8788952" y="6968240"/>
            <a:ext cx="6990130" cy="847725"/>
          </a:xfrm>
          <a:prstGeom prst="rect">
            <a:avLst/>
          </a:prstGeom>
        </p:spPr>
        <p:txBody>
          <a:bodyPr lIns="0" tIns="0" rIns="0" bIns="0" rtlCol="0" anchor="t">
            <a:spAutoFit/>
          </a:bodyPr>
          <a:lstStyle/>
          <a:p>
            <a:pPr algn="ctr">
              <a:lnSpc>
                <a:spcPts val="3359"/>
              </a:lnSpc>
            </a:pPr>
            <a:r>
              <a:rPr lang="en-US" sz="2799" spc="100">
                <a:solidFill>
                  <a:srgbClr val="231F20"/>
                </a:solidFill>
                <a:latin typeface="TT Commons Pro"/>
              </a:rPr>
              <a:t>Are there any specific customer segments that we should focus on? </a:t>
            </a:r>
          </a:p>
        </p:txBody>
      </p:sp>
      <p:sp>
        <p:nvSpPr>
          <p:cNvPr id="13" name="TextBox 13"/>
          <p:cNvSpPr txBox="1"/>
          <p:nvPr/>
        </p:nvSpPr>
        <p:spPr>
          <a:xfrm>
            <a:off x="6950707" y="6889771"/>
            <a:ext cx="1577979" cy="926194"/>
          </a:xfrm>
          <a:prstGeom prst="rect">
            <a:avLst/>
          </a:prstGeom>
        </p:spPr>
        <p:txBody>
          <a:bodyPr lIns="0" tIns="0" rIns="0" bIns="0" rtlCol="0" anchor="t">
            <a:spAutoFit/>
          </a:bodyPr>
          <a:lstStyle/>
          <a:p>
            <a:pPr>
              <a:lnSpc>
                <a:spcPts val="7318"/>
              </a:lnSpc>
            </a:pPr>
            <a:r>
              <a:rPr lang="en-US" sz="5998" spc="113">
                <a:solidFill>
                  <a:srgbClr val="96693C"/>
                </a:solidFill>
                <a:latin typeface="Loubag"/>
              </a:rPr>
              <a:t>03</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21533" y="4048160"/>
            <a:ext cx="3541753" cy="4671377"/>
          </a:xfrm>
          <a:prstGeom prst="rect">
            <a:avLst/>
          </a:prstGeom>
        </p:spPr>
      </p:pic>
      <p:sp>
        <p:nvSpPr>
          <p:cNvPr id="15" name="TextBox 15"/>
          <p:cNvSpPr txBox="1"/>
          <p:nvPr/>
        </p:nvSpPr>
        <p:spPr>
          <a:xfrm>
            <a:off x="8813594" y="3593174"/>
            <a:ext cx="6990130" cy="847725"/>
          </a:xfrm>
          <a:prstGeom prst="rect">
            <a:avLst/>
          </a:prstGeom>
        </p:spPr>
        <p:txBody>
          <a:bodyPr lIns="0" tIns="0" rIns="0" bIns="0" rtlCol="0" anchor="t">
            <a:spAutoFit/>
          </a:bodyPr>
          <a:lstStyle/>
          <a:p>
            <a:pPr algn="ctr">
              <a:lnSpc>
                <a:spcPts val="3359"/>
              </a:lnSpc>
            </a:pPr>
            <a:r>
              <a:rPr lang="en-US" sz="2799" spc="100">
                <a:solidFill>
                  <a:srgbClr val="231F20"/>
                </a:solidFill>
                <a:latin typeface="TT Commons Pro"/>
              </a:rPr>
              <a:t>Which products/categories are the most profitable? </a:t>
            </a:r>
          </a:p>
        </p:txBody>
      </p:sp>
      <p:sp>
        <p:nvSpPr>
          <p:cNvPr id="16" name="TextBox 16"/>
          <p:cNvSpPr txBox="1"/>
          <p:nvPr/>
        </p:nvSpPr>
        <p:spPr>
          <a:xfrm>
            <a:off x="8788952" y="5280516"/>
            <a:ext cx="6990130" cy="847725"/>
          </a:xfrm>
          <a:prstGeom prst="rect">
            <a:avLst/>
          </a:prstGeom>
        </p:spPr>
        <p:txBody>
          <a:bodyPr lIns="0" tIns="0" rIns="0" bIns="0" rtlCol="0" anchor="t">
            <a:spAutoFit/>
          </a:bodyPr>
          <a:lstStyle/>
          <a:p>
            <a:pPr algn="ctr">
              <a:lnSpc>
                <a:spcPts val="3359"/>
              </a:lnSpc>
            </a:pPr>
            <a:r>
              <a:rPr lang="en-US" sz="2799" spc="100">
                <a:solidFill>
                  <a:srgbClr val="231F20"/>
                </a:solidFill>
                <a:latin typeface="TT Commons Pro"/>
              </a:rPr>
              <a:t>Which regions/markets are performing the best/worst? </a:t>
            </a:r>
          </a:p>
        </p:txBody>
      </p:sp>
      <p:sp>
        <p:nvSpPr>
          <p:cNvPr id="17" name="TextBox 17"/>
          <p:cNvSpPr txBox="1"/>
          <p:nvPr/>
        </p:nvSpPr>
        <p:spPr>
          <a:xfrm>
            <a:off x="6926065" y="3514704"/>
            <a:ext cx="1577979" cy="926194"/>
          </a:xfrm>
          <a:prstGeom prst="rect">
            <a:avLst/>
          </a:prstGeom>
        </p:spPr>
        <p:txBody>
          <a:bodyPr lIns="0" tIns="0" rIns="0" bIns="0" rtlCol="0" anchor="t">
            <a:spAutoFit/>
          </a:bodyPr>
          <a:lstStyle/>
          <a:p>
            <a:pPr>
              <a:lnSpc>
                <a:spcPts val="7318"/>
              </a:lnSpc>
            </a:pPr>
            <a:r>
              <a:rPr lang="en-US" sz="5998" spc="113">
                <a:solidFill>
                  <a:srgbClr val="96693C"/>
                </a:solidFill>
                <a:latin typeface="Loubag"/>
              </a:rPr>
              <a:t>01</a:t>
            </a:r>
          </a:p>
        </p:txBody>
      </p:sp>
      <p:sp>
        <p:nvSpPr>
          <p:cNvPr id="18" name="TextBox 18"/>
          <p:cNvSpPr txBox="1"/>
          <p:nvPr/>
        </p:nvSpPr>
        <p:spPr>
          <a:xfrm>
            <a:off x="6950707" y="5202047"/>
            <a:ext cx="1577979" cy="926194"/>
          </a:xfrm>
          <a:prstGeom prst="rect">
            <a:avLst/>
          </a:prstGeom>
        </p:spPr>
        <p:txBody>
          <a:bodyPr lIns="0" tIns="0" rIns="0" bIns="0" rtlCol="0" anchor="t">
            <a:spAutoFit/>
          </a:bodyPr>
          <a:lstStyle/>
          <a:p>
            <a:pPr>
              <a:lnSpc>
                <a:spcPts val="7318"/>
              </a:lnSpc>
            </a:pPr>
            <a:r>
              <a:rPr lang="en-US" sz="5998" spc="113">
                <a:solidFill>
                  <a:srgbClr val="96693C"/>
                </a:solidFill>
                <a:latin typeface="Loubag"/>
              </a:rPr>
              <a:t>02</a:t>
            </a:r>
          </a:p>
        </p:txBody>
      </p:sp>
      <p:sp>
        <p:nvSpPr>
          <p:cNvPr id="19" name="TextBox 19"/>
          <p:cNvSpPr txBox="1"/>
          <p:nvPr/>
        </p:nvSpPr>
        <p:spPr>
          <a:xfrm>
            <a:off x="1028700" y="610389"/>
            <a:ext cx="13378548" cy="1943100"/>
          </a:xfrm>
          <a:prstGeom prst="rect">
            <a:avLst/>
          </a:prstGeom>
        </p:spPr>
        <p:txBody>
          <a:bodyPr lIns="0" tIns="0" rIns="0" bIns="0" rtlCol="0" anchor="t">
            <a:spAutoFit/>
          </a:bodyPr>
          <a:lstStyle/>
          <a:p>
            <a:pPr>
              <a:lnSpc>
                <a:spcPts val="7679"/>
              </a:lnSpc>
            </a:pPr>
            <a:r>
              <a:rPr lang="en-US" sz="6399">
                <a:solidFill>
                  <a:srgbClr val="96693C"/>
                </a:solidFill>
                <a:latin typeface="Loubag Bold"/>
              </a:rPr>
              <a:t>Collaborator/End Users (Asking Questions)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1028700" cy="10287000"/>
            <a:chOff x="0" y="0"/>
            <a:chExt cx="266946" cy="2669455"/>
          </a:xfrm>
        </p:grpSpPr>
        <p:sp>
          <p:nvSpPr>
            <p:cNvPr id="3" name="Freeform 3"/>
            <p:cNvSpPr/>
            <p:nvPr/>
          </p:nvSpPr>
          <p:spPr>
            <a:xfrm>
              <a:off x="0" y="0"/>
              <a:ext cx="266946" cy="2669455"/>
            </a:xfrm>
            <a:custGeom>
              <a:avLst/>
              <a:gdLst/>
              <a:ahLst/>
              <a:cxnLst/>
              <a:rect l="l" t="t" r="r" b="b"/>
              <a:pathLst>
                <a:path w="266946" h="2669455">
                  <a:moveTo>
                    <a:pt x="0" y="0"/>
                  </a:moveTo>
                  <a:lnTo>
                    <a:pt x="266946" y="0"/>
                  </a:lnTo>
                  <a:lnTo>
                    <a:pt x="266946" y="2669455"/>
                  </a:lnTo>
                  <a:lnTo>
                    <a:pt x="0" y="2669455"/>
                  </a:lnTo>
                  <a:close/>
                </a:path>
              </a:pathLst>
            </a:custGeom>
            <a:solidFill>
              <a:srgbClr val="CCA78A"/>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849911" y="3367074"/>
            <a:ext cx="1051947" cy="1085850"/>
            <a:chOff x="0" y="0"/>
            <a:chExt cx="272978" cy="281776"/>
          </a:xfrm>
        </p:grpSpPr>
        <p:sp>
          <p:nvSpPr>
            <p:cNvPr id="6" name="Freeform 6"/>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849911" y="5414962"/>
            <a:ext cx="1051947" cy="1085850"/>
            <a:chOff x="0" y="0"/>
            <a:chExt cx="272978" cy="281776"/>
          </a:xfrm>
        </p:grpSpPr>
        <p:sp>
          <p:nvSpPr>
            <p:cNvPr id="9" name="Freeform 9"/>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851028" y="7691270"/>
            <a:ext cx="1051947" cy="1085850"/>
            <a:chOff x="0" y="0"/>
            <a:chExt cx="272978" cy="281776"/>
          </a:xfrm>
        </p:grpSpPr>
        <p:sp>
          <p:nvSpPr>
            <p:cNvPr id="12" name="Freeform 12"/>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a:off x="553368" y="1151714"/>
            <a:ext cx="7581457" cy="2215361"/>
          </a:xfrm>
          <a:prstGeom prst="rect">
            <a:avLst/>
          </a:prstGeom>
        </p:spPr>
      </p:pic>
      <p:pic>
        <p:nvPicPr>
          <p:cNvPr id="15" name="Picture 15"/>
          <p:cNvPicPr>
            <a:picLocks noChangeAspect="1"/>
          </p:cNvPicPr>
          <p:nvPr/>
        </p:nvPicPr>
        <p:blipFill>
          <a:blip r:embed="rId3"/>
          <a:srcRect/>
          <a:stretch>
            <a:fillRect/>
          </a:stretch>
        </p:blipFill>
        <p:spPr>
          <a:xfrm>
            <a:off x="553368" y="4452924"/>
            <a:ext cx="7581457" cy="2215361"/>
          </a:xfrm>
          <a:prstGeom prst="rect">
            <a:avLst/>
          </a:prstGeom>
        </p:spPr>
      </p:pic>
      <p:pic>
        <p:nvPicPr>
          <p:cNvPr id="16" name="Picture 16"/>
          <p:cNvPicPr>
            <a:picLocks noChangeAspect="1"/>
          </p:cNvPicPr>
          <p:nvPr/>
        </p:nvPicPr>
        <p:blipFill>
          <a:blip r:embed="rId4"/>
          <a:srcRect/>
          <a:stretch>
            <a:fillRect/>
          </a:stretch>
        </p:blipFill>
        <p:spPr>
          <a:xfrm>
            <a:off x="553368" y="7691270"/>
            <a:ext cx="7581457" cy="2215361"/>
          </a:xfrm>
          <a:prstGeom prst="rect">
            <a:avLst/>
          </a:prstGeom>
        </p:spPr>
      </p:pic>
      <p:sp>
        <p:nvSpPr>
          <p:cNvPr id="17" name="TextBox 17"/>
          <p:cNvSpPr txBox="1"/>
          <p:nvPr/>
        </p:nvSpPr>
        <p:spPr>
          <a:xfrm>
            <a:off x="10395853" y="3105137"/>
            <a:ext cx="6574159" cy="1619250"/>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Sales: Rightly skewed, sales approaching 0 is having higher Frequency.</a:t>
            </a:r>
          </a:p>
        </p:txBody>
      </p:sp>
      <p:sp>
        <p:nvSpPr>
          <p:cNvPr id="18" name="TextBox 18"/>
          <p:cNvSpPr txBox="1"/>
          <p:nvPr/>
        </p:nvSpPr>
        <p:spPr>
          <a:xfrm>
            <a:off x="10395853" y="5153025"/>
            <a:ext cx="6574159" cy="1619250"/>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Profit: Profit that is approaching 0 is having the highest frequency.</a:t>
            </a:r>
          </a:p>
        </p:txBody>
      </p:sp>
      <p:sp>
        <p:nvSpPr>
          <p:cNvPr id="19" name="TextBox 19"/>
          <p:cNvSpPr txBox="1"/>
          <p:nvPr/>
        </p:nvSpPr>
        <p:spPr>
          <a:xfrm>
            <a:off x="10293499" y="7127313"/>
            <a:ext cx="6574159" cy="2705100"/>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Profit Margin (%): Profit margin (%) that is in the positive region is having higher frequency in compared with the negative region.</a:t>
            </a:r>
          </a:p>
        </p:txBody>
      </p:sp>
      <p:sp>
        <p:nvSpPr>
          <p:cNvPr id="20" name="TextBox 20"/>
          <p:cNvSpPr txBox="1"/>
          <p:nvPr/>
        </p:nvSpPr>
        <p:spPr>
          <a:xfrm>
            <a:off x="371084" y="444335"/>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Histogram (Sales)</a:t>
            </a:r>
          </a:p>
        </p:txBody>
      </p:sp>
      <p:sp>
        <p:nvSpPr>
          <p:cNvPr id="21" name="TextBox 21"/>
          <p:cNvSpPr txBox="1"/>
          <p:nvPr/>
        </p:nvSpPr>
        <p:spPr>
          <a:xfrm>
            <a:off x="553368" y="3838929"/>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Histogram (Profit)</a:t>
            </a:r>
          </a:p>
        </p:txBody>
      </p:sp>
      <p:sp>
        <p:nvSpPr>
          <p:cNvPr id="22" name="TextBox 22"/>
          <p:cNvSpPr txBox="1"/>
          <p:nvPr/>
        </p:nvSpPr>
        <p:spPr>
          <a:xfrm>
            <a:off x="553368" y="7108263"/>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Histogram (Profit Margin (%))</a:t>
            </a:r>
          </a:p>
        </p:txBody>
      </p:sp>
      <p:sp>
        <p:nvSpPr>
          <p:cNvPr id="23" name="TextBox 23"/>
          <p:cNvSpPr txBox="1"/>
          <p:nvPr/>
        </p:nvSpPr>
        <p:spPr>
          <a:xfrm>
            <a:off x="8847678" y="700392"/>
            <a:ext cx="6879407" cy="1776095"/>
          </a:xfrm>
          <a:prstGeom prst="rect">
            <a:avLst/>
          </a:prstGeom>
        </p:spPr>
        <p:txBody>
          <a:bodyPr lIns="0" tIns="0" rIns="0" bIns="0" rtlCol="0" anchor="t">
            <a:spAutoFit/>
          </a:bodyPr>
          <a:lstStyle/>
          <a:p>
            <a:pPr>
              <a:lnSpc>
                <a:spcPts val="8539"/>
              </a:lnSpc>
            </a:pPr>
            <a:r>
              <a:rPr lang="en-US" sz="6999" spc="132" dirty="0">
                <a:solidFill>
                  <a:srgbClr val="96693C"/>
                </a:solidFill>
                <a:latin typeface="Loubag"/>
              </a:rPr>
              <a:t> EDA RESULTS</a:t>
            </a:r>
          </a:p>
          <a:p>
            <a:pPr>
              <a:lnSpc>
                <a:spcPts val="5490"/>
              </a:lnSpc>
            </a:pPr>
            <a:r>
              <a:rPr lang="en-US" sz="4500" spc="85" dirty="0">
                <a:solidFill>
                  <a:srgbClr val="96693C"/>
                </a:solidFill>
                <a:latin typeface="Loubag"/>
              </a:rPr>
              <a:t> </a:t>
            </a:r>
          </a:p>
        </p:txBody>
      </p:sp>
      <p:sp>
        <p:nvSpPr>
          <p:cNvPr id="24" name="TextBox 24"/>
          <p:cNvSpPr txBox="1"/>
          <p:nvPr/>
        </p:nvSpPr>
        <p:spPr>
          <a:xfrm>
            <a:off x="9143999" y="1802448"/>
            <a:ext cx="6583085" cy="862159"/>
          </a:xfrm>
          <a:prstGeom prst="rect">
            <a:avLst/>
          </a:prstGeom>
        </p:spPr>
        <p:txBody>
          <a:bodyPr wrap="square" lIns="0" tIns="0" rIns="0" bIns="0" rtlCol="0" anchor="t">
            <a:spAutoFit/>
          </a:bodyPr>
          <a:lstStyle/>
          <a:p>
            <a:pPr>
              <a:lnSpc>
                <a:spcPts val="7279"/>
              </a:lnSpc>
            </a:pPr>
            <a:r>
              <a:rPr lang="en-US" sz="5199" dirty="0">
                <a:solidFill>
                  <a:srgbClr val="5D381C"/>
                </a:solidFill>
                <a:latin typeface="TT Commons Pro Bold"/>
              </a:rPr>
              <a:t>Features Distribution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sp>
        <p:nvSpPr>
          <p:cNvPr id="2" name="TextBox 2"/>
          <p:cNvSpPr txBox="1"/>
          <p:nvPr/>
        </p:nvSpPr>
        <p:spPr>
          <a:xfrm>
            <a:off x="8847678" y="700392"/>
            <a:ext cx="6879407" cy="17760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 EDA RESULTS</a:t>
            </a:r>
          </a:p>
          <a:p>
            <a:pPr>
              <a:lnSpc>
                <a:spcPts val="5490"/>
              </a:lnSpc>
            </a:pPr>
            <a:r>
              <a:rPr lang="en-US" sz="4500" spc="85">
                <a:solidFill>
                  <a:srgbClr val="96693C"/>
                </a:solidFill>
                <a:latin typeface="Loubag"/>
              </a:rPr>
              <a:t> </a:t>
            </a:r>
          </a:p>
        </p:txBody>
      </p:sp>
      <p:grpSp>
        <p:nvGrpSpPr>
          <p:cNvPr id="3" name="Group 3"/>
          <p:cNvGrpSpPr/>
          <p:nvPr/>
        </p:nvGrpSpPr>
        <p:grpSpPr>
          <a:xfrm>
            <a:off x="17259300" y="0"/>
            <a:ext cx="1028700" cy="10287000"/>
            <a:chOff x="0" y="0"/>
            <a:chExt cx="266946" cy="2669455"/>
          </a:xfrm>
        </p:grpSpPr>
        <p:sp>
          <p:nvSpPr>
            <p:cNvPr id="4" name="Freeform 4"/>
            <p:cNvSpPr/>
            <p:nvPr/>
          </p:nvSpPr>
          <p:spPr>
            <a:xfrm>
              <a:off x="0" y="0"/>
              <a:ext cx="266946" cy="2669455"/>
            </a:xfrm>
            <a:custGeom>
              <a:avLst/>
              <a:gdLst/>
              <a:ahLst/>
              <a:cxnLst/>
              <a:rect l="l" t="t" r="r" b="b"/>
              <a:pathLst>
                <a:path w="266946" h="2669455">
                  <a:moveTo>
                    <a:pt x="0" y="0"/>
                  </a:moveTo>
                  <a:lnTo>
                    <a:pt x="266946" y="0"/>
                  </a:lnTo>
                  <a:lnTo>
                    <a:pt x="266946" y="2669455"/>
                  </a:lnTo>
                  <a:lnTo>
                    <a:pt x="0" y="2669455"/>
                  </a:lnTo>
                  <a:close/>
                </a:path>
              </a:pathLst>
            </a:custGeom>
            <a:solidFill>
              <a:srgbClr val="CCA78A"/>
            </a:solidFill>
            <a:ln>
              <a:no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98739" y="3370176"/>
            <a:ext cx="6823360" cy="4848815"/>
            <a:chOff x="0" y="0"/>
            <a:chExt cx="9097814" cy="6465087"/>
          </a:xfrm>
        </p:grpSpPr>
        <p:grpSp>
          <p:nvGrpSpPr>
            <p:cNvPr id="7" name="Group 7"/>
            <p:cNvGrpSpPr>
              <a:grpSpLocks noChangeAspect="1"/>
            </p:cNvGrpSpPr>
            <p:nvPr/>
          </p:nvGrpSpPr>
          <p:grpSpPr>
            <a:xfrm>
              <a:off x="2597872" y="0"/>
              <a:ext cx="6001181" cy="5898823"/>
              <a:chOff x="0" y="0"/>
              <a:chExt cx="10465504" cy="10287000"/>
            </a:xfrm>
          </p:grpSpPr>
          <p:sp>
            <p:nvSpPr>
              <p:cNvPr id="8" name="Freeform 8"/>
              <p:cNvSpPr/>
              <p:nvPr/>
            </p:nvSpPr>
            <p:spPr>
              <a:xfrm>
                <a:off x="-6350" y="0"/>
                <a:ext cx="10478205" cy="10287000"/>
              </a:xfrm>
              <a:custGeom>
                <a:avLst/>
                <a:gdLst/>
                <a:ahLst/>
                <a:cxnLst/>
                <a:rect l="l" t="t" r="r" b="b"/>
                <a:pathLst>
                  <a:path w="10478205" h="10287000">
                    <a:moveTo>
                      <a:pt x="0" y="0"/>
                    </a:moveTo>
                    <a:lnTo>
                      <a:pt x="12700" y="0"/>
                    </a:lnTo>
                    <a:lnTo>
                      <a:pt x="12700" y="10287000"/>
                    </a:lnTo>
                    <a:lnTo>
                      <a:pt x="0" y="10287000"/>
                    </a:lnTo>
                    <a:close/>
                    <a:moveTo>
                      <a:pt x="2616376" y="0"/>
                    </a:moveTo>
                    <a:lnTo>
                      <a:pt x="2629076" y="0"/>
                    </a:lnTo>
                    <a:lnTo>
                      <a:pt x="2629076" y="10287000"/>
                    </a:lnTo>
                    <a:lnTo>
                      <a:pt x="2616376" y="10287000"/>
                    </a:lnTo>
                    <a:close/>
                    <a:moveTo>
                      <a:pt x="5232752" y="0"/>
                    </a:moveTo>
                    <a:lnTo>
                      <a:pt x="5245452" y="0"/>
                    </a:lnTo>
                    <a:lnTo>
                      <a:pt x="5245452" y="10287000"/>
                    </a:lnTo>
                    <a:lnTo>
                      <a:pt x="5232752" y="10287000"/>
                    </a:lnTo>
                    <a:close/>
                    <a:moveTo>
                      <a:pt x="7849128" y="0"/>
                    </a:moveTo>
                    <a:lnTo>
                      <a:pt x="7861828" y="0"/>
                    </a:lnTo>
                    <a:lnTo>
                      <a:pt x="7861828" y="10287000"/>
                    </a:lnTo>
                    <a:lnTo>
                      <a:pt x="7849128" y="10287000"/>
                    </a:lnTo>
                    <a:close/>
                    <a:moveTo>
                      <a:pt x="10465505" y="0"/>
                    </a:moveTo>
                    <a:lnTo>
                      <a:pt x="10478205" y="0"/>
                    </a:lnTo>
                    <a:lnTo>
                      <a:pt x="10478205" y="10287000"/>
                    </a:lnTo>
                    <a:lnTo>
                      <a:pt x="10465505" y="10287000"/>
                    </a:lnTo>
                    <a:close/>
                  </a:path>
                </a:pathLst>
              </a:custGeom>
              <a:solidFill>
                <a:srgbClr val="231F20">
                  <a:alpha val="24706"/>
                </a:srgbClr>
              </a:solidFill>
            </p:spPr>
          </p:sp>
        </p:grpSp>
        <p:sp>
          <p:nvSpPr>
            <p:cNvPr id="9" name="TextBox 9"/>
            <p:cNvSpPr txBox="1"/>
            <p:nvPr/>
          </p:nvSpPr>
          <p:spPr>
            <a:xfrm>
              <a:off x="2407844" y="6027697"/>
              <a:ext cx="380055"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0k</a:t>
              </a:r>
            </a:p>
          </p:txBody>
        </p:sp>
        <p:sp>
          <p:nvSpPr>
            <p:cNvPr id="10" name="TextBox 10"/>
            <p:cNvSpPr txBox="1"/>
            <p:nvPr/>
          </p:nvSpPr>
          <p:spPr>
            <a:xfrm>
              <a:off x="3720798" y="6027697"/>
              <a:ext cx="754740"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250k</a:t>
              </a:r>
            </a:p>
          </p:txBody>
        </p:sp>
        <p:sp>
          <p:nvSpPr>
            <p:cNvPr id="11" name="TextBox 11"/>
            <p:cNvSpPr txBox="1"/>
            <p:nvPr/>
          </p:nvSpPr>
          <p:spPr>
            <a:xfrm>
              <a:off x="5208895" y="6027697"/>
              <a:ext cx="779136"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500k</a:t>
              </a:r>
            </a:p>
          </p:txBody>
        </p:sp>
        <p:sp>
          <p:nvSpPr>
            <p:cNvPr id="12" name="TextBox 12"/>
            <p:cNvSpPr txBox="1"/>
            <p:nvPr/>
          </p:nvSpPr>
          <p:spPr>
            <a:xfrm>
              <a:off x="6726031" y="6027697"/>
              <a:ext cx="745455"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750k</a:t>
              </a:r>
            </a:p>
          </p:txBody>
        </p:sp>
        <p:sp>
          <p:nvSpPr>
            <p:cNvPr id="13" name="TextBox 13"/>
            <p:cNvSpPr txBox="1"/>
            <p:nvPr/>
          </p:nvSpPr>
          <p:spPr>
            <a:xfrm>
              <a:off x="8100294" y="6027697"/>
              <a:ext cx="997520"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1,000k</a:t>
              </a:r>
            </a:p>
          </p:txBody>
        </p:sp>
        <p:sp>
          <p:nvSpPr>
            <p:cNvPr id="14" name="TextBox 14"/>
            <p:cNvSpPr txBox="1"/>
            <p:nvPr/>
          </p:nvSpPr>
          <p:spPr>
            <a:xfrm>
              <a:off x="529984" y="671657"/>
              <a:ext cx="1900914"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Technology </a:t>
              </a:r>
            </a:p>
          </p:txBody>
        </p:sp>
        <p:sp>
          <p:nvSpPr>
            <p:cNvPr id="15" name="TextBox 15"/>
            <p:cNvSpPr txBox="1"/>
            <p:nvPr/>
          </p:nvSpPr>
          <p:spPr>
            <a:xfrm>
              <a:off x="923694" y="2711666"/>
              <a:ext cx="1507204"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Furniture </a:t>
              </a:r>
            </a:p>
          </p:txBody>
        </p:sp>
        <p:sp>
          <p:nvSpPr>
            <p:cNvPr id="16" name="TextBox 16"/>
            <p:cNvSpPr txBox="1"/>
            <p:nvPr/>
          </p:nvSpPr>
          <p:spPr>
            <a:xfrm>
              <a:off x="0" y="4751676"/>
              <a:ext cx="2430898"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Office Supplies </a:t>
              </a:r>
            </a:p>
          </p:txBody>
        </p:sp>
        <p:grpSp>
          <p:nvGrpSpPr>
            <p:cNvPr id="17" name="Group 17"/>
            <p:cNvGrpSpPr>
              <a:grpSpLocks noChangeAspect="1"/>
            </p:cNvGrpSpPr>
            <p:nvPr/>
          </p:nvGrpSpPr>
          <p:grpSpPr>
            <a:xfrm>
              <a:off x="2597872" y="0"/>
              <a:ext cx="5044634" cy="5898823"/>
              <a:chOff x="0" y="0"/>
              <a:chExt cx="8797374" cy="10287000"/>
            </a:xfrm>
          </p:grpSpPr>
          <p:sp>
            <p:nvSpPr>
              <p:cNvPr id="18" name="Freeform 18"/>
              <p:cNvSpPr/>
              <p:nvPr/>
            </p:nvSpPr>
            <p:spPr>
              <a:xfrm>
                <a:off x="0" y="0"/>
                <a:ext cx="8797374" cy="3171825"/>
              </a:xfrm>
              <a:custGeom>
                <a:avLst/>
                <a:gdLst/>
                <a:ahLst/>
                <a:cxnLst/>
                <a:rect l="l" t="t" r="r" b="b"/>
                <a:pathLst>
                  <a:path w="8797374" h="3171825">
                    <a:moveTo>
                      <a:pt x="0" y="0"/>
                    </a:moveTo>
                    <a:lnTo>
                      <a:pt x="8543627" y="0"/>
                    </a:lnTo>
                    <a:lnTo>
                      <a:pt x="8543627" y="0"/>
                    </a:lnTo>
                    <a:cubicBezTo>
                      <a:pt x="8610925" y="0"/>
                      <a:pt x="8675467" y="26734"/>
                      <a:pt x="8723053" y="74320"/>
                    </a:cubicBezTo>
                    <a:cubicBezTo>
                      <a:pt x="8770640" y="121907"/>
                      <a:pt x="8797374" y="186448"/>
                      <a:pt x="8797374" y="253746"/>
                    </a:cubicBezTo>
                    <a:lnTo>
                      <a:pt x="8797374" y="2918079"/>
                    </a:lnTo>
                    <a:cubicBezTo>
                      <a:pt x="8797374" y="2985377"/>
                      <a:pt x="8770640" y="3049918"/>
                      <a:pt x="8723053" y="3097505"/>
                    </a:cubicBezTo>
                    <a:cubicBezTo>
                      <a:pt x="8675467" y="3145091"/>
                      <a:pt x="8610925" y="3171825"/>
                      <a:pt x="8543627" y="3171825"/>
                    </a:cubicBezTo>
                    <a:lnTo>
                      <a:pt x="0" y="3171825"/>
                    </a:lnTo>
                    <a:close/>
                  </a:path>
                </a:pathLst>
              </a:custGeom>
              <a:solidFill>
                <a:srgbClr val="CCA78A"/>
              </a:solidFill>
            </p:spPr>
          </p:sp>
          <p:sp>
            <p:nvSpPr>
              <p:cNvPr id="19" name="Freeform 19"/>
              <p:cNvSpPr/>
              <p:nvPr/>
            </p:nvSpPr>
            <p:spPr>
              <a:xfrm>
                <a:off x="0" y="3557588"/>
                <a:ext cx="7750823" cy="3171825"/>
              </a:xfrm>
              <a:custGeom>
                <a:avLst/>
                <a:gdLst/>
                <a:ahLst/>
                <a:cxnLst/>
                <a:rect l="l" t="t" r="r" b="b"/>
                <a:pathLst>
                  <a:path w="7750823" h="3171825">
                    <a:moveTo>
                      <a:pt x="0" y="0"/>
                    </a:moveTo>
                    <a:lnTo>
                      <a:pt x="7497077" y="0"/>
                    </a:lnTo>
                    <a:cubicBezTo>
                      <a:pt x="7637218" y="0"/>
                      <a:pt x="7750823" y="113606"/>
                      <a:pt x="7750823" y="253746"/>
                    </a:cubicBezTo>
                    <a:lnTo>
                      <a:pt x="7750823" y="2918078"/>
                    </a:lnTo>
                    <a:cubicBezTo>
                      <a:pt x="7750823" y="3058218"/>
                      <a:pt x="7637218" y="3171824"/>
                      <a:pt x="7497077" y="3171824"/>
                    </a:cubicBezTo>
                    <a:lnTo>
                      <a:pt x="0" y="3171824"/>
                    </a:lnTo>
                    <a:close/>
                  </a:path>
                </a:pathLst>
              </a:custGeom>
              <a:solidFill>
                <a:srgbClr val="CCA78A"/>
              </a:solidFill>
            </p:spPr>
          </p:sp>
          <p:sp>
            <p:nvSpPr>
              <p:cNvPr id="20" name="Freeform 20"/>
              <p:cNvSpPr/>
              <p:nvPr/>
            </p:nvSpPr>
            <p:spPr>
              <a:xfrm>
                <a:off x="0" y="7115175"/>
                <a:ext cx="7541513" cy="3171825"/>
              </a:xfrm>
              <a:custGeom>
                <a:avLst/>
                <a:gdLst/>
                <a:ahLst/>
                <a:cxnLst/>
                <a:rect l="l" t="t" r="r" b="b"/>
                <a:pathLst>
                  <a:path w="7541513" h="3171825">
                    <a:moveTo>
                      <a:pt x="0" y="0"/>
                    </a:moveTo>
                    <a:lnTo>
                      <a:pt x="7287767" y="0"/>
                    </a:lnTo>
                    <a:cubicBezTo>
                      <a:pt x="7355064" y="0"/>
                      <a:pt x="7419606" y="26733"/>
                      <a:pt x="7467192" y="74320"/>
                    </a:cubicBezTo>
                    <a:cubicBezTo>
                      <a:pt x="7514779" y="121907"/>
                      <a:pt x="7541513" y="186448"/>
                      <a:pt x="7541513" y="253746"/>
                    </a:cubicBezTo>
                    <a:lnTo>
                      <a:pt x="7541513" y="2918079"/>
                    </a:lnTo>
                    <a:cubicBezTo>
                      <a:pt x="7541513" y="2985377"/>
                      <a:pt x="7514779" y="3049918"/>
                      <a:pt x="7467192" y="3097505"/>
                    </a:cubicBezTo>
                    <a:cubicBezTo>
                      <a:pt x="7419606" y="3145092"/>
                      <a:pt x="7355064" y="3171825"/>
                      <a:pt x="7287767" y="3171825"/>
                    </a:cubicBezTo>
                    <a:lnTo>
                      <a:pt x="0" y="3171825"/>
                    </a:lnTo>
                    <a:close/>
                  </a:path>
                </a:pathLst>
              </a:custGeom>
              <a:solidFill>
                <a:srgbClr val="CCA78A"/>
              </a:solidFill>
            </p:spPr>
          </p:sp>
        </p:grpSp>
      </p:grpSp>
      <p:grpSp>
        <p:nvGrpSpPr>
          <p:cNvPr id="21" name="Group 21"/>
          <p:cNvGrpSpPr/>
          <p:nvPr/>
        </p:nvGrpSpPr>
        <p:grpSpPr>
          <a:xfrm>
            <a:off x="8847678" y="3179368"/>
            <a:ext cx="1051947" cy="1085850"/>
            <a:chOff x="0" y="0"/>
            <a:chExt cx="272978" cy="281776"/>
          </a:xfrm>
        </p:grpSpPr>
        <p:sp>
          <p:nvSpPr>
            <p:cNvPr id="22" name="Freeform 22"/>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92383" y="3188893"/>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Technology products is having the most sales (840,000).</a:t>
            </a:r>
          </a:p>
        </p:txBody>
      </p:sp>
      <p:grpSp>
        <p:nvGrpSpPr>
          <p:cNvPr id="25" name="Group 25"/>
          <p:cNvGrpSpPr/>
          <p:nvPr/>
        </p:nvGrpSpPr>
        <p:grpSpPr>
          <a:xfrm>
            <a:off x="8847678" y="5354619"/>
            <a:ext cx="1051947" cy="1085850"/>
            <a:chOff x="0" y="0"/>
            <a:chExt cx="272978" cy="281776"/>
          </a:xfrm>
        </p:grpSpPr>
        <p:sp>
          <p:nvSpPr>
            <p:cNvPr id="26" name="Freeform 26"/>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292383" y="5364144"/>
            <a:ext cx="6574159" cy="533400"/>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Follow by Furniture (740,000).</a:t>
            </a:r>
          </a:p>
        </p:txBody>
      </p:sp>
      <p:grpSp>
        <p:nvGrpSpPr>
          <p:cNvPr id="29" name="Group 29"/>
          <p:cNvGrpSpPr/>
          <p:nvPr/>
        </p:nvGrpSpPr>
        <p:grpSpPr>
          <a:xfrm>
            <a:off x="8847678" y="7529871"/>
            <a:ext cx="1051947" cy="1085850"/>
            <a:chOff x="0" y="0"/>
            <a:chExt cx="272978" cy="281776"/>
          </a:xfrm>
        </p:grpSpPr>
        <p:sp>
          <p:nvSpPr>
            <p:cNvPr id="30" name="Freeform 30"/>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0292383" y="7539396"/>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Office supply (720,000) is having least sales.</a:t>
            </a:r>
          </a:p>
        </p:txBody>
      </p:sp>
      <p:sp>
        <p:nvSpPr>
          <p:cNvPr id="33" name="TextBox 33"/>
          <p:cNvSpPr txBox="1"/>
          <p:nvPr/>
        </p:nvSpPr>
        <p:spPr>
          <a:xfrm>
            <a:off x="1028700" y="1897698"/>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Sales by Category (Bar Chart)</a:t>
            </a:r>
          </a:p>
        </p:txBody>
      </p:sp>
      <p:sp>
        <p:nvSpPr>
          <p:cNvPr id="34" name="TextBox 34"/>
          <p:cNvSpPr txBox="1"/>
          <p:nvPr/>
        </p:nvSpPr>
        <p:spPr>
          <a:xfrm>
            <a:off x="4671926" y="8435063"/>
            <a:ext cx="548432"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Profit</a:t>
            </a:r>
          </a:p>
        </p:txBody>
      </p:sp>
      <p:sp>
        <p:nvSpPr>
          <p:cNvPr id="35" name="TextBox 35"/>
          <p:cNvSpPr txBox="1"/>
          <p:nvPr/>
        </p:nvSpPr>
        <p:spPr>
          <a:xfrm rot="-5400000">
            <a:off x="-522866" y="4981892"/>
            <a:ext cx="2041029"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Category</a:t>
            </a:r>
          </a:p>
        </p:txBody>
      </p:sp>
      <p:sp>
        <p:nvSpPr>
          <p:cNvPr id="36" name="TextBox 36"/>
          <p:cNvSpPr txBox="1"/>
          <p:nvPr/>
        </p:nvSpPr>
        <p:spPr>
          <a:xfrm>
            <a:off x="9144000" y="1802448"/>
            <a:ext cx="6172200" cy="862159"/>
          </a:xfrm>
          <a:prstGeom prst="rect">
            <a:avLst/>
          </a:prstGeom>
        </p:spPr>
        <p:txBody>
          <a:bodyPr wrap="square" lIns="0" tIns="0" rIns="0" bIns="0" rtlCol="0" anchor="t">
            <a:spAutoFit/>
          </a:bodyPr>
          <a:lstStyle/>
          <a:p>
            <a:pPr>
              <a:lnSpc>
                <a:spcPts val="7279"/>
              </a:lnSpc>
            </a:pPr>
            <a:r>
              <a:rPr lang="en-US" sz="5199" dirty="0">
                <a:solidFill>
                  <a:srgbClr val="5D381C"/>
                </a:solidFill>
                <a:latin typeface="TT Commons Pro Bold"/>
              </a:rPr>
              <a:t>Sales by Category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1028700" cy="10287000"/>
            <a:chOff x="0" y="0"/>
            <a:chExt cx="266946" cy="2669455"/>
          </a:xfrm>
        </p:grpSpPr>
        <p:sp>
          <p:nvSpPr>
            <p:cNvPr id="3" name="Freeform 3"/>
            <p:cNvSpPr/>
            <p:nvPr/>
          </p:nvSpPr>
          <p:spPr>
            <a:xfrm>
              <a:off x="0" y="0"/>
              <a:ext cx="266946" cy="2669455"/>
            </a:xfrm>
            <a:custGeom>
              <a:avLst/>
              <a:gdLst/>
              <a:ahLst/>
              <a:cxnLst/>
              <a:rect l="l" t="t" r="r" b="b"/>
              <a:pathLst>
                <a:path w="266946" h="2669455">
                  <a:moveTo>
                    <a:pt x="0" y="0"/>
                  </a:moveTo>
                  <a:lnTo>
                    <a:pt x="266946" y="0"/>
                  </a:lnTo>
                  <a:lnTo>
                    <a:pt x="266946" y="2669455"/>
                  </a:lnTo>
                  <a:lnTo>
                    <a:pt x="0" y="2669455"/>
                  </a:lnTo>
                  <a:close/>
                </a:path>
              </a:pathLst>
            </a:custGeom>
            <a:solidFill>
              <a:srgbClr val="CCA78A"/>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8739" y="3370176"/>
            <a:ext cx="6736879" cy="4848815"/>
            <a:chOff x="0" y="0"/>
            <a:chExt cx="8982505" cy="6465087"/>
          </a:xfrm>
        </p:grpSpPr>
        <p:grpSp>
          <p:nvGrpSpPr>
            <p:cNvPr id="6" name="Group 6"/>
            <p:cNvGrpSpPr>
              <a:grpSpLocks noChangeAspect="1"/>
            </p:cNvGrpSpPr>
            <p:nvPr/>
          </p:nvGrpSpPr>
          <p:grpSpPr>
            <a:xfrm>
              <a:off x="2597872" y="0"/>
              <a:ext cx="6035301" cy="5898823"/>
              <a:chOff x="0" y="0"/>
              <a:chExt cx="10525006" cy="10287000"/>
            </a:xfrm>
          </p:grpSpPr>
          <p:sp>
            <p:nvSpPr>
              <p:cNvPr id="7" name="Freeform 7"/>
              <p:cNvSpPr/>
              <p:nvPr/>
            </p:nvSpPr>
            <p:spPr>
              <a:xfrm>
                <a:off x="-6350" y="0"/>
                <a:ext cx="10537706" cy="10287000"/>
              </a:xfrm>
              <a:custGeom>
                <a:avLst/>
                <a:gdLst/>
                <a:ahLst/>
                <a:cxnLst/>
                <a:rect l="l" t="t" r="r" b="b"/>
                <a:pathLst>
                  <a:path w="10537706" h="10287000">
                    <a:moveTo>
                      <a:pt x="0" y="0"/>
                    </a:moveTo>
                    <a:lnTo>
                      <a:pt x="12700" y="0"/>
                    </a:lnTo>
                    <a:lnTo>
                      <a:pt x="12700" y="10287000"/>
                    </a:lnTo>
                    <a:lnTo>
                      <a:pt x="0" y="10287000"/>
                    </a:lnTo>
                    <a:close/>
                    <a:moveTo>
                      <a:pt x="3508335" y="0"/>
                    </a:moveTo>
                    <a:lnTo>
                      <a:pt x="3521035" y="0"/>
                    </a:lnTo>
                    <a:lnTo>
                      <a:pt x="3521035" y="10287000"/>
                    </a:lnTo>
                    <a:lnTo>
                      <a:pt x="3508335" y="10287000"/>
                    </a:lnTo>
                    <a:close/>
                    <a:moveTo>
                      <a:pt x="7016670" y="0"/>
                    </a:moveTo>
                    <a:lnTo>
                      <a:pt x="7029370" y="0"/>
                    </a:lnTo>
                    <a:lnTo>
                      <a:pt x="7029370" y="10287000"/>
                    </a:lnTo>
                    <a:lnTo>
                      <a:pt x="7016670" y="10287000"/>
                    </a:lnTo>
                    <a:close/>
                    <a:moveTo>
                      <a:pt x="10525006" y="0"/>
                    </a:moveTo>
                    <a:lnTo>
                      <a:pt x="10537706" y="0"/>
                    </a:lnTo>
                    <a:lnTo>
                      <a:pt x="10537706" y="10287000"/>
                    </a:lnTo>
                    <a:lnTo>
                      <a:pt x="10525006" y="10287000"/>
                    </a:lnTo>
                    <a:close/>
                  </a:path>
                </a:pathLst>
              </a:custGeom>
              <a:solidFill>
                <a:srgbClr val="231F20">
                  <a:alpha val="24706"/>
                </a:srgbClr>
              </a:solidFill>
            </p:spPr>
          </p:sp>
        </p:grpSp>
        <p:sp>
          <p:nvSpPr>
            <p:cNvPr id="8" name="TextBox 8"/>
            <p:cNvSpPr txBox="1"/>
            <p:nvPr/>
          </p:nvSpPr>
          <p:spPr>
            <a:xfrm>
              <a:off x="2407844" y="6027697"/>
              <a:ext cx="380055"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0k</a:t>
              </a:r>
            </a:p>
          </p:txBody>
        </p:sp>
        <p:sp>
          <p:nvSpPr>
            <p:cNvPr id="9" name="TextBox 9"/>
            <p:cNvSpPr txBox="1"/>
            <p:nvPr/>
          </p:nvSpPr>
          <p:spPr>
            <a:xfrm>
              <a:off x="4323574" y="6027697"/>
              <a:ext cx="572131"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50k</a:t>
              </a:r>
            </a:p>
          </p:txBody>
        </p:sp>
        <p:sp>
          <p:nvSpPr>
            <p:cNvPr id="10" name="TextBox 10"/>
            <p:cNvSpPr txBox="1"/>
            <p:nvPr/>
          </p:nvSpPr>
          <p:spPr>
            <a:xfrm>
              <a:off x="6264564" y="6027697"/>
              <a:ext cx="713685"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100k</a:t>
              </a:r>
            </a:p>
          </p:txBody>
        </p:sp>
        <p:sp>
          <p:nvSpPr>
            <p:cNvPr id="11" name="TextBox 11"/>
            <p:cNvSpPr txBox="1"/>
            <p:nvPr/>
          </p:nvSpPr>
          <p:spPr>
            <a:xfrm>
              <a:off x="8283841" y="6027697"/>
              <a:ext cx="698665" cy="437390"/>
            </a:xfrm>
            <a:prstGeom prst="rect">
              <a:avLst/>
            </a:prstGeom>
          </p:spPr>
          <p:txBody>
            <a:bodyPr lIns="0" tIns="0" rIns="0" bIns="0" rtlCol="0" anchor="t">
              <a:spAutoFit/>
            </a:bodyPr>
            <a:lstStyle/>
            <a:p>
              <a:pPr algn="ctr">
                <a:lnSpc>
                  <a:spcPts val="2760"/>
                </a:lnSpc>
              </a:pPr>
              <a:r>
                <a:rPr lang="en-US" sz="1972">
                  <a:solidFill>
                    <a:srgbClr val="231F20"/>
                  </a:solidFill>
                  <a:latin typeface="TT Commons Pro Bold"/>
                </a:rPr>
                <a:t>150k</a:t>
              </a:r>
            </a:p>
          </p:txBody>
        </p:sp>
        <p:sp>
          <p:nvSpPr>
            <p:cNvPr id="12" name="TextBox 12"/>
            <p:cNvSpPr txBox="1"/>
            <p:nvPr/>
          </p:nvSpPr>
          <p:spPr>
            <a:xfrm>
              <a:off x="529984" y="671657"/>
              <a:ext cx="1900914"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Technology </a:t>
              </a:r>
            </a:p>
          </p:txBody>
        </p:sp>
        <p:sp>
          <p:nvSpPr>
            <p:cNvPr id="13" name="TextBox 13"/>
            <p:cNvSpPr txBox="1"/>
            <p:nvPr/>
          </p:nvSpPr>
          <p:spPr>
            <a:xfrm>
              <a:off x="0" y="2711666"/>
              <a:ext cx="2430898"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Office Supplies </a:t>
              </a:r>
            </a:p>
          </p:txBody>
        </p:sp>
        <p:sp>
          <p:nvSpPr>
            <p:cNvPr id="14" name="TextBox 14"/>
            <p:cNvSpPr txBox="1"/>
            <p:nvPr/>
          </p:nvSpPr>
          <p:spPr>
            <a:xfrm>
              <a:off x="923694" y="4751676"/>
              <a:ext cx="1507204" cy="437390"/>
            </a:xfrm>
            <a:prstGeom prst="rect">
              <a:avLst/>
            </a:prstGeom>
          </p:spPr>
          <p:txBody>
            <a:bodyPr lIns="0" tIns="0" rIns="0" bIns="0" rtlCol="0" anchor="t">
              <a:spAutoFit/>
            </a:bodyPr>
            <a:lstStyle/>
            <a:p>
              <a:pPr algn="r">
                <a:lnSpc>
                  <a:spcPts val="2760"/>
                </a:lnSpc>
              </a:pPr>
              <a:r>
                <a:rPr lang="en-US" sz="1972">
                  <a:solidFill>
                    <a:srgbClr val="231F20"/>
                  </a:solidFill>
                  <a:latin typeface="TT Commons Pro Bold"/>
                </a:rPr>
                <a:t>Furniture </a:t>
              </a:r>
            </a:p>
          </p:txBody>
        </p:sp>
        <p:grpSp>
          <p:nvGrpSpPr>
            <p:cNvPr id="15" name="Group 15"/>
            <p:cNvGrpSpPr>
              <a:grpSpLocks noChangeAspect="1"/>
            </p:cNvGrpSpPr>
            <p:nvPr/>
          </p:nvGrpSpPr>
          <p:grpSpPr>
            <a:xfrm>
              <a:off x="2597872" y="0"/>
              <a:ext cx="6038942" cy="5898823"/>
              <a:chOff x="0" y="0"/>
              <a:chExt cx="10531356" cy="10287000"/>
            </a:xfrm>
          </p:grpSpPr>
          <p:sp>
            <p:nvSpPr>
              <p:cNvPr id="16" name="Freeform 16"/>
              <p:cNvSpPr/>
              <p:nvPr/>
            </p:nvSpPr>
            <p:spPr>
              <a:xfrm>
                <a:off x="0" y="0"/>
                <a:ext cx="10531356" cy="3171825"/>
              </a:xfrm>
              <a:custGeom>
                <a:avLst/>
                <a:gdLst/>
                <a:ahLst/>
                <a:cxnLst/>
                <a:rect l="l" t="t" r="r" b="b"/>
                <a:pathLst>
                  <a:path w="10531356" h="3171825">
                    <a:moveTo>
                      <a:pt x="0" y="0"/>
                    </a:moveTo>
                    <a:lnTo>
                      <a:pt x="10277610" y="0"/>
                    </a:lnTo>
                    <a:cubicBezTo>
                      <a:pt x="10417750" y="0"/>
                      <a:pt x="10531356" y="113606"/>
                      <a:pt x="10531356" y="253746"/>
                    </a:cubicBezTo>
                    <a:lnTo>
                      <a:pt x="10531356" y="2918079"/>
                    </a:lnTo>
                    <a:cubicBezTo>
                      <a:pt x="10531356" y="3058219"/>
                      <a:pt x="10417750" y="3171825"/>
                      <a:pt x="10277610" y="3171825"/>
                    </a:cubicBezTo>
                    <a:lnTo>
                      <a:pt x="0" y="3171825"/>
                    </a:lnTo>
                    <a:close/>
                  </a:path>
                </a:pathLst>
              </a:custGeom>
              <a:solidFill>
                <a:srgbClr val="CCA78A"/>
              </a:solidFill>
            </p:spPr>
          </p:sp>
          <p:sp>
            <p:nvSpPr>
              <p:cNvPr id="17" name="Freeform 17"/>
              <p:cNvSpPr/>
              <p:nvPr/>
            </p:nvSpPr>
            <p:spPr>
              <a:xfrm>
                <a:off x="0" y="3557588"/>
                <a:ext cx="8426355" cy="3171825"/>
              </a:xfrm>
              <a:custGeom>
                <a:avLst/>
                <a:gdLst/>
                <a:ahLst/>
                <a:cxnLst/>
                <a:rect l="l" t="t" r="r" b="b"/>
                <a:pathLst>
                  <a:path w="8426355" h="3171825">
                    <a:moveTo>
                      <a:pt x="0" y="0"/>
                    </a:moveTo>
                    <a:lnTo>
                      <a:pt x="8172609" y="0"/>
                    </a:lnTo>
                    <a:cubicBezTo>
                      <a:pt x="8312749" y="0"/>
                      <a:pt x="8426355" y="113606"/>
                      <a:pt x="8426355" y="253746"/>
                    </a:cubicBezTo>
                    <a:lnTo>
                      <a:pt x="8426355" y="2918078"/>
                    </a:lnTo>
                    <a:cubicBezTo>
                      <a:pt x="8426355" y="3058218"/>
                      <a:pt x="8312749" y="3171824"/>
                      <a:pt x="8172609" y="3171824"/>
                    </a:cubicBezTo>
                    <a:lnTo>
                      <a:pt x="0" y="3171824"/>
                    </a:lnTo>
                    <a:close/>
                  </a:path>
                </a:pathLst>
              </a:custGeom>
              <a:solidFill>
                <a:srgbClr val="CCA78A"/>
              </a:solidFill>
            </p:spPr>
          </p:sp>
          <p:sp>
            <p:nvSpPr>
              <p:cNvPr id="18" name="Freeform 18"/>
              <p:cNvSpPr/>
              <p:nvPr/>
            </p:nvSpPr>
            <p:spPr>
              <a:xfrm>
                <a:off x="0" y="7115175"/>
                <a:ext cx="1269351" cy="3171825"/>
              </a:xfrm>
              <a:custGeom>
                <a:avLst/>
                <a:gdLst/>
                <a:ahLst/>
                <a:cxnLst/>
                <a:rect l="l" t="t" r="r" b="b"/>
                <a:pathLst>
                  <a:path w="1269351" h="3171825">
                    <a:moveTo>
                      <a:pt x="0" y="0"/>
                    </a:moveTo>
                    <a:lnTo>
                      <a:pt x="1015605" y="0"/>
                    </a:lnTo>
                    <a:cubicBezTo>
                      <a:pt x="1155745" y="0"/>
                      <a:pt x="1269351" y="113605"/>
                      <a:pt x="1269351" y="253746"/>
                    </a:cubicBezTo>
                    <a:lnTo>
                      <a:pt x="1269351" y="2918079"/>
                    </a:lnTo>
                    <a:cubicBezTo>
                      <a:pt x="1269351" y="3058220"/>
                      <a:pt x="1155745" y="3171825"/>
                      <a:pt x="1015605" y="3171825"/>
                    </a:cubicBezTo>
                    <a:lnTo>
                      <a:pt x="0" y="3171825"/>
                    </a:lnTo>
                    <a:close/>
                  </a:path>
                </a:pathLst>
              </a:custGeom>
              <a:solidFill>
                <a:srgbClr val="CCA78A"/>
              </a:solidFill>
            </p:spPr>
          </p:sp>
        </p:grpSp>
      </p:grpSp>
      <p:grpSp>
        <p:nvGrpSpPr>
          <p:cNvPr id="19" name="Group 19"/>
          <p:cNvGrpSpPr/>
          <p:nvPr/>
        </p:nvGrpSpPr>
        <p:grpSpPr>
          <a:xfrm>
            <a:off x="8847678" y="3179368"/>
            <a:ext cx="1051947" cy="1085850"/>
            <a:chOff x="0" y="0"/>
            <a:chExt cx="272978" cy="281776"/>
          </a:xfrm>
        </p:grpSpPr>
        <p:sp>
          <p:nvSpPr>
            <p:cNvPr id="20" name="Freeform 20"/>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92383" y="3188893"/>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Technology products is the most profitable (150,000).</a:t>
            </a:r>
          </a:p>
        </p:txBody>
      </p:sp>
      <p:grpSp>
        <p:nvGrpSpPr>
          <p:cNvPr id="23" name="Group 23"/>
          <p:cNvGrpSpPr/>
          <p:nvPr/>
        </p:nvGrpSpPr>
        <p:grpSpPr>
          <a:xfrm>
            <a:off x="8847678" y="5354619"/>
            <a:ext cx="1051947" cy="1085850"/>
            <a:chOff x="0" y="0"/>
            <a:chExt cx="272978" cy="281776"/>
          </a:xfrm>
        </p:grpSpPr>
        <p:sp>
          <p:nvSpPr>
            <p:cNvPr id="24" name="Freeform 24"/>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292383" y="5364144"/>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Follow by office supplies (120,000).</a:t>
            </a:r>
          </a:p>
        </p:txBody>
      </p:sp>
      <p:grpSp>
        <p:nvGrpSpPr>
          <p:cNvPr id="27" name="Group 27"/>
          <p:cNvGrpSpPr/>
          <p:nvPr/>
        </p:nvGrpSpPr>
        <p:grpSpPr>
          <a:xfrm>
            <a:off x="8847678" y="7529871"/>
            <a:ext cx="1051947" cy="1085850"/>
            <a:chOff x="0" y="0"/>
            <a:chExt cx="272978" cy="281776"/>
          </a:xfrm>
        </p:grpSpPr>
        <p:sp>
          <p:nvSpPr>
            <p:cNvPr id="28" name="Freeform 28"/>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292383" y="7539396"/>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Furniture products is (18,000) the least profitable.</a:t>
            </a:r>
          </a:p>
        </p:txBody>
      </p:sp>
      <p:sp>
        <p:nvSpPr>
          <p:cNvPr id="31" name="TextBox 31"/>
          <p:cNvSpPr txBox="1"/>
          <p:nvPr/>
        </p:nvSpPr>
        <p:spPr>
          <a:xfrm>
            <a:off x="1028700" y="1897698"/>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Profit by Category (Bar Chart)</a:t>
            </a:r>
          </a:p>
        </p:txBody>
      </p:sp>
      <p:sp>
        <p:nvSpPr>
          <p:cNvPr id="32" name="TextBox 32"/>
          <p:cNvSpPr txBox="1"/>
          <p:nvPr/>
        </p:nvSpPr>
        <p:spPr>
          <a:xfrm>
            <a:off x="4675647" y="8435063"/>
            <a:ext cx="540990"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Sales</a:t>
            </a:r>
          </a:p>
        </p:txBody>
      </p:sp>
      <p:sp>
        <p:nvSpPr>
          <p:cNvPr id="33" name="TextBox 33"/>
          <p:cNvSpPr txBox="1"/>
          <p:nvPr/>
        </p:nvSpPr>
        <p:spPr>
          <a:xfrm rot="-5400000">
            <a:off x="-522866" y="4981892"/>
            <a:ext cx="2041029"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Category</a:t>
            </a:r>
          </a:p>
        </p:txBody>
      </p:sp>
      <p:sp>
        <p:nvSpPr>
          <p:cNvPr id="34" name="TextBox 34"/>
          <p:cNvSpPr txBox="1"/>
          <p:nvPr/>
        </p:nvSpPr>
        <p:spPr>
          <a:xfrm>
            <a:off x="8847678" y="700392"/>
            <a:ext cx="6879407" cy="17760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 EDA RESULTS</a:t>
            </a:r>
          </a:p>
          <a:p>
            <a:pPr>
              <a:lnSpc>
                <a:spcPts val="5490"/>
              </a:lnSpc>
            </a:pPr>
            <a:r>
              <a:rPr lang="en-US" sz="4500" spc="85">
                <a:solidFill>
                  <a:srgbClr val="96693C"/>
                </a:solidFill>
                <a:latin typeface="Loubag"/>
              </a:rPr>
              <a:t> </a:t>
            </a:r>
          </a:p>
        </p:txBody>
      </p:sp>
      <p:sp>
        <p:nvSpPr>
          <p:cNvPr id="35" name="TextBox 35"/>
          <p:cNvSpPr txBox="1"/>
          <p:nvPr/>
        </p:nvSpPr>
        <p:spPr>
          <a:xfrm>
            <a:off x="9144000" y="1802448"/>
            <a:ext cx="6011803" cy="862159"/>
          </a:xfrm>
          <a:prstGeom prst="rect">
            <a:avLst/>
          </a:prstGeom>
        </p:spPr>
        <p:txBody>
          <a:bodyPr wrap="square" lIns="0" tIns="0" rIns="0" bIns="0" rtlCol="0" anchor="t">
            <a:spAutoFit/>
          </a:bodyPr>
          <a:lstStyle/>
          <a:p>
            <a:pPr>
              <a:lnSpc>
                <a:spcPts val="7279"/>
              </a:lnSpc>
            </a:pPr>
            <a:r>
              <a:rPr lang="en-US" sz="5199" dirty="0">
                <a:solidFill>
                  <a:srgbClr val="5D381C"/>
                </a:solidFill>
                <a:latin typeface="TT Commons Pro Bold"/>
              </a:rPr>
              <a:t>Profit by Category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1028700" cy="10287000"/>
            <a:chOff x="0" y="0"/>
            <a:chExt cx="266946" cy="2669455"/>
          </a:xfrm>
        </p:grpSpPr>
        <p:sp>
          <p:nvSpPr>
            <p:cNvPr id="3" name="Freeform 3"/>
            <p:cNvSpPr/>
            <p:nvPr/>
          </p:nvSpPr>
          <p:spPr>
            <a:xfrm>
              <a:off x="0" y="0"/>
              <a:ext cx="266946" cy="2669455"/>
            </a:xfrm>
            <a:custGeom>
              <a:avLst/>
              <a:gdLst/>
              <a:ahLst/>
              <a:cxnLst/>
              <a:rect l="l" t="t" r="r" b="b"/>
              <a:pathLst>
                <a:path w="266946" h="2669455">
                  <a:moveTo>
                    <a:pt x="0" y="0"/>
                  </a:moveTo>
                  <a:lnTo>
                    <a:pt x="266946" y="0"/>
                  </a:lnTo>
                  <a:lnTo>
                    <a:pt x="266946" y="2669455"/>
                  </a:lnTo>
                  <a:lnTo>
                    <a:pt x="0" y="2669455"/>
                  </a:lnTo>
                  <a:close/>
                </a:path>
              </a:pathLst>
            </a:custGeom>
            <a:solidFill>
              <a:srgbClr val="CCA78A"/>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46651" y="3096751"/>
            <a:ext cx="7074028" cy="5909640"/>
            <a:chOff x="0" y="0"/>
            <a:chExt cx="9432038" cy="7879520"/>
          </a:xfrm>
        </p:grpSpPr>
        <p:grpSp>
          <p:nvGrpSpPr>
            <p:cNvPr id="6" name="Group 6"/>
            <p:cNvGrpSpPr>
              <a:grpSpLocks noChangeAspect="1"/>
            </p:cNvGrpSpPr>
            <p:nvPr/>
          </p:nvGrpSpPr>
          <p:grpSpPr>
            <a:xfrm>
              <a:off x="1695299" y="0"/>
              <a:ext cx="7325846" cy="7189368"/>
              <a:chOff x="0" y="0"/>
              <a:chExt cx="10482282" cy="10287000"/>
            </a:xfrm>
          </p:grpSpPr>
          <p:sp>
            <p:nvSpPr>
              <p:cNvPr id="7" name="Freeform 7"/>
              <p:cNvSpPr/>
              <p:nvPr/>
            </p:nvSpPr>
            <p:spPr>
              <a:xfrm>
                <a:off x="-6350" y="0"/>
                <a:ext cx="10494982" cy="10287000"/>
              </a:xfrm>
              <a:custGeom>
                <a:avLst/>
                <a:gdLst/>
                <a:ahLst/>
                <a:cxnLst/>
                <a:rect l="l" t="t" r="r" b="b"/>
                <a:pathLst>
                  <a:path w="10494982" h="10287000">
                    <a:moveTo>
                      <a:pt x="0" y="0"/>
                    </a:moveTo>
                    <a:lnTo>
                      <a:pt x="12700" y="0"/>
                    </a:lnTo>
                    <a:lnTo>
                      <a:pt x="12700" y="10287000"/>
                    </a:lnTo>
                    <a:lnTo>
                      <a:pt x="0" y="10287000"/>
                    </a:lnTo>
                    <a:close/>
                    <a:moveTo>
                      <a:pt x="2096456" y="0"/>
                    </a:moveTo>
                    <a:lnTo>
                      <a:pt x="2109156" y="0"/>
                    </a:lnTo>
                    <a:lnTo>
                      <a:pt x="2109156" y="10287000"/>
                    </a:lnTo>
                    <a:lnTo>
                      <a:pt x="2096456" y="10287000"/>
                    </a:lnTo>
                    <a:close/>
                    <a:moveTo>
                      <a:pt x="4192913" y="0"/>
                    </a:moveTo>
                    <a:lnTo>
                      <a:pt x="4205613" y="0"/>
                    </a:lnTo>
                    <a:lnTo>
                      <a:pt x="4205613" y="10287000"/>
                    </a:lnTo>
                    <a:lnTo>
                      <a:pt x="4192913" y="10287000"/>
                    </a:lnTo>
                    <a:close/>
                    <a:moveTo>
                      <a:pt x="6289369" y="0"/>
                    </a:moveTo>
                    <a:lnTo>
                      <a:pt x="6302069" y="0"/>
                    </a:lnTo>
                    <a:lnTo>
                      <a:pt x="6302069" y="10287000"/>
                    </a:lnTo>
                    <a:lnTo>
                      <a:pt x="6289369" y="10287000"/>
                    </a:lnTo>
                    <a:close/>
                    <a:moveTo>
                      <a:pt x="8385825" y="0"/>
                    </a:moveTo>
                    <a:lnTo>
                      <a:pt x="8398525" y="0"/>
                    </a:lnTo>
                    <a:lnTo>
                      <a:pt x="8398525" y="10287000"/>
                    </a:lnTo>
                    <a:lnTo>
                      <a:pt x="8385825" y="10287000"/>
                    </a:lnTo>
                    <a:close/>
                    <a:moveTo>
                      <a:pt x="10482282" y="0"/>
                    </a:moveTo>
                    <a:lnTo>
                      <a:pt x="10494982" y="0"/>
                    </a:lnTo>
                    <a:lnTo>
                      <a:pt x="10494982" y="10287000"/>
                    </a:lnTo>
                    <a:lnTo>
                      <a:pt x="10482282" y="10287000"/>
                    </a:lnTo>
                    <a:close/>
                  </a:path>
                </a:pathLst>
              </a:custGeom>
              <a:solidFill>
                <a:srgbClr val="231F20">
                  <a:alpha val="24706"/>
                </a:srgbClr>
              </a:solidFill>
            </p:spPr>
          </p:sp>
        </p:grpSp>
        <p:sp>
          <p:nvSpPr>
            <p:cNvPr id="8" name="TextBox 8"/>
            <p:cNvSpPr txBox="1"/>
            <p:nvPr/>
          </p:nvSpPr>
          <p:spPr>
            <a:xfrm>
              <a:off x="1463697" y="7354773"/>
              <a:ext cx="463204"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0k</a:t>
              </a:r>
            </a:p>
          </p:txBody>
        </p:sp>
        <p:sp>
          <p:nvSpPr>
            <p:cNvPr id="9" name="TextBox 9"/>
            <p:cNvSpPr txBox="1"/>
            <p:nvPr/>
          </p:nvSpPr>
          <p:spPr>
            <a:xfrm>
              <a:off x="2826684" y="7354773"/>
              <a:ext cx="667568"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25k</a:t>
              </a:r>
            </a:p>
          </p:txBody>
        </p:sp>
        <p:sp>
          <p:nvSpPr>
            <p:cNvPr id="10" name="TextBox 10"/>
            <p:cNvSpPr txBox="1"/>
            <p:nvPr/>
          </p:nvSpPr>
          <p:spPr>
            <a:xfrm>
              <a:off x="4276986" y="7354773"/>
              <a:ext cx="697302"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50k</a:t>
              </a:r>
            </a:p>
          </p:txBody>
        </p:sp>
        <p:sp>
          <p:nvSpPr>
            <p:cNvPr id="11" name="TextBox 11"/>
            <p:cNvSpPr txBox="1"/>
            <p:nvPr/>
          </p:nvSpPr>
          <p:spPr>
            <a:xfrm>
              <a:off x="5762736" y="7354773"/>
              <a:ext cx="656141"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75k</a:t>
              </a:r>
            </a:p>
          </p:txBody>
        </p:sp>
        <p:sp>
          <p:nvSpPr>
            <p:cNvPr id="12" name="TextBox 12"/>
            <p:cNvSpPr txBox="1"/>
            <p:nvPr/>
          </p:nvSpPr>
          <p:spPr>
            <a:xfrm>
              <a:off x="7121064" y="7354773"/>
              <a:ext cx="869825"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100k</a:t>
              </a:r>
            </a:p>
          </p:txBody>
        </p:sp>
        <p:sp>
          <p:nvSpPr>
            <p:cNvPr id="13" name="TextBox 13"/>
            <p:cNvSpPr txBox="1"/>
            <p:nvPr/>
          </p:nvSpPr>
          <p:spPr>
            <a:xfrm>
              <a:off x="8610253" y="7354773"/>
              <a:ext cx="821785" cy="524747"/>
            </a:xfrm>
            <a:prstGeom prst="rect">
              <a:avLst/>
            </a:prstGeom>
          </p:spPr>
          <p:txBody>
            <a:bodyPr lIns="0" tIns="0" rIns="0" bIns="0" rtlCol="0" anchor="t">
              <a:spAutoFit/>
            </a:bodyPr>
            <a:lstStyle/>
            <a:p>
              <a:pPr algn="ctr">
                <a:lnSpc>
                  <a:spcPts val="3365"/>
                </a:lnSpc>
              </a:pPr>
              <a:r>
                <a:rPr lang="en-US" sz="2403">
                  <a:solidFill>
                    <a:srgbClr val="231F20"/>
                  </a:solidFill>
                  <a:latin typeface="TT Commons Pro Bold"/>
                </a:rPr>
                <a:t>125k</a:t>
              </a:r>
            </a:p>
          </p:txBody>
        </p:sp>
        <p:sp>
          <p:nvSpPr>
            <p:cNvPr id="14" name="TextBox 14"/>
            <p:cNvSpPr txBox="1"/>
            <p:nvPr/>
          </p:nvSpPr>
          <p:spPr>
            <a:xfrm>
              <a:off x="433914" y="549847"/>
              <a:ext cx="1057880" cy="524747"/>
            </a:xfrm>
            <a:prstGeom prst="rect">
              <a:avLst/>
            </a:prstGeom>
          </p:spPr>
          <p:txBody>
            <a:bodyPr lIns="0" tIns="0" rIns="0" bIns="0" rtlCol="0" anchor="t">
              <a:spAutoFit/>
            </a:bodyPr>
            <a:lstStyle/>
            <a:p>
              <a:pPr algn="r">
                <a:lnSpc>
                  <a:spcPts val="3365"/>
                </a:lnSpc>
              </a:pPr>
              <a:r>
                <a:rPr lang="en-US" sz="2403">
                  <a:solidFill>
                    <a:srgbClr val="231F20"/>
                  </a:solidFill>
                  <a:latin typeface="TT Commons Pro Bold"/>
                </a:rPr>
                <a:t>West </a:t>
              </a:r>
            </a:p>
          </p:txBody>
        </p:sp>
        <p:sp>
          <p:nvSpPr>
            <p:cNvPr id="15" name="TextBox 15"/>
            <p:cNvSpPr txBox="1"/>
            <p:nvPr/>
          </p:nvSpPr>
          <p:spPr>
            <a:xfrm>
              <a:off x="589794" y="2392123"/>
              <a:ext cx="901999" cy="524747"/>
            </a:xfrm>
            <a:prstGeom prst="rect">
              <a:avLst/>
            </a:prstGeom>
          </p:spPr>
          <p:txBody>
            <a:bodyPr lIns="0" tIns="0" rIns="0" bIns="0" rtlCol="0" anchor="t">
              <a:spAutoFit/>
            </a:bodyPr>
            <a:lstStyle/>
            <a:p>
              <a:pPr algn="r">
                <a:lnSpc>
                  <a:spcPts val="3365"/>
                </a:lnSpc>
              </a:pPr>
              <a:r>
                <a:rPr lang="en-US" sz="2403">
                  <a:solidFill>
                    <a:srgbClr val="231F20"/>
                  </a:solidFill>
                  <a:latin typeface="TT Commons Pro Bold"/>
                </a:rPr>
                <a:t>East </a:t>
              </a:r>
            </a:p>
          </p:txBody>
        </p:sp>
        <p:sp>
          <p:nvSpPr>
            <p:cNvPr id="16" name="TextBox 16"/>
            <p:cNvSpPr txBox="1"/>
            <p:nvPr/>
          </p:nvSpPr>
          <p:spPr>
            <a:xfrm>
              <a:off x="281251" y="4234398"/>
              <a:ext cx="1210543" cy="524747"/>
            </a:xfrm>
            <a:prstGeom prst="rect">
              <a:avLst/>
            </a:prstGeom>
          </p:spPr>
          <p:txBody>
            <a:bodyPr lIns="0" tIns="0" rIns="0" bIns="0" rtlCol="0" anchor="t">
              <a:spAutoFit/>
            </a:bodyPr>
            <a:lstStyle/>
            <a:p>
              <a:pPr algn="r">
                <a:lnSpc>
                  <a:spcPts val="3365"/>
                </a:lnSpc>
              </a:pPr>
              <a:r>
                <a:rPr lang="en-US" sz="2403">
                  <a:solidFill>
                    <a:srgbClr val="231F20"/>
                  </a:solidFill>
                  <a:latin typeface="TT Commons Pro Bold"/>
                </a:rPr>
                <a:t>South </a:t>
              </a:r>
            </a:p>
          </p:txBody>
        </p:sp>
        <p:sp>
          <p:nvSpPr>
            <p:cNvPr id="17" name="TextBox 17"/>
            <p:cNvSpPr txBox="1"/>
            <p:nvPr/>
          </p:nvSpPr>
          <p:spPr>
            <a:xfrm>
              <a:off x="0" y="6076674"/>
              <a:ext cx="1491794" cy="524747"/>
            </a:xfrm>
            <a:prstGeom prst="rect">
              <a:avLst/>
            </a:prstGeom>
          </p:spPr>
          <p:txBody>
            <a:bodyPr lIns="0" tIns="0" rIns="0" bIns="0" rtlCol="0" anchor="t">
              <a:spAutoFit/>
            </a:bodyPr>
            <a:lstStyle/>
            <a:p>
              <a:pPr algn="r">
                <a:lnSpc>
                  <a:spcPts val="3365"/>
                </a:lnSpc>
              </a:pPr>
              <a:r>
                <a:rPr lang="en-US" sz="2403">
                  <a:solidFill>
                    <a:srgbClr val="231F20"/>
                  </a:solidFill>
                  <a:latin typeface="TT Commons Pro Bold"/>
                </a:rPr>
                <a:t>Central </a:t>
              </a:r>
            </a:p>
          </p:txBody>
        </p:sp>
        <p:grpSp>
          <p:nvGrpSpPr>
            <p:cNvPr id="18" name="Group 18"/>
            <p:cNvGrpSpPr>
              <a:grpSpLocks noChangeAspect="1"/>
            </p:cNvGrpSpPr>
            <p:nvPr/>
          </p:nvGrpSpPr>
          <p:grpSpPr>
            <a:xfrm>
              <a:off x="1695299" y="0"/>
              <a:ext cx="6451183" cy="7189368"/>
              <a:chOff x="0" y="0"/>
              <a:chExt cx="9230758" cy="10287000"/>
            </a:xfrm>
          </p:grpSpPr>
          <p:sp>
            <p:nvSpPr>
              <p:cNvPr id="19" name="Freeform 19"/>
              <p:cNvSpPr/>
              <p:nvPr/>
            </p:nvSpPr>
            <p:spPr>
              <a:xfrm>
                <a:off x="0" y="0"/>
                <a:ext cx="9230758" cy="2378869"/>
              </a:xfrm>
              <a:custGeom>
                <a:avLst/>
                <a:gdLst/>
                <a:ahLst/>
                <a:cxnLst/>
                <a:rect l="l" t="t" r="r" b="b"/>
                <a:pathLst>
                  <a:path w="9230758" h="2378869">
                    <a:moveTo>
                      <a:pt x="0" y="0"/>
                    </a:moveTo>
                    <a:lnTo>
                      <a:pt x="9040449" y="0"/>
                    </a:lnTo>
                    <a:cubicBezTo>
                      <a:pt x="9145554" y="0"/>
                      <a:pt x="9230758" y="85205"/>
                      <a:pt x="9230758" y="190309"/>
                    </a:cubicBezTo>
                    <a:lnTo>
                      <a:pt x="9230758" y="2188559"/>
                    </a:lnTo>
                    <a:cubicBezTo>
                      <a:pt x="9230758" y="2293664"/>
                      <a:pt x="9145554" y="2378869"/>
                      <a:pt x="9040449" y="2378869"/>
                    </a:cubicBezTo>
                    <a:lnTo>
                      <a:pt x="0" y="2378869"/>
                    </a:lnTo>
                    <a:close/>
                  </a:path>
                </a:pathLst>
              </a:custGeom>
              <a:solidFill>
                <a:srgbClr val="CCA78A"/>
              </a:solidFill>
            </p:spPr>
          </p:sp>
          <p:sp>
            <p:nvSpPr>
              <p:cNvPr id="20" name="Freeform 20"/>
              <p:cNvSpPr/>
              <p:nvPr/>
            </p:nvSpPr>
            <p:spPr>
              <a:xfrm>
                <a:off x="0" y="2636044"/>
                <a:ext cx="7721309" cy="2378869"/>
              </a:xfrm>
              <a:custGeom>
                <a:avLst/>
                <a:gdLst/>
                <a:ahLst/>
                <a:cxnLst/>
                <a:rect l="l" t="t" r="r" b="b"/>
                <a:pathLst>
                  <a:path w="7721309" h="2378869">
                    <a:moveTo>
                      <a:pt x="0" y="0"/>
                    </a:moveTo>
                    <a:lnTo>
                      <a:pt x="7531000" y="0"/>
                    </a:lnTo>
                    <a:cubicBezTo>
                      <a:pt x="7636105" y="0"/>
                      <a:pt x="7721309" y="85204"/>
                      <a:pt x="7721309" y="190309"/>
                    </a:cubicBezTo>
                    <a:lnTo>
                      <a:pt x="7721309" y="2188559"/>
                    </a:lnTo>
                    <a:cubicBezTo>
                      <a:pt x="7721309" y="2293664"/>
                      <a:pt x="7636105" y="2378868"/>
                      <a:pt x="7531000" y="2378868"/>
                    </a:cubicBezTo>
                    <a:lnTo>
                      <a:pt x="0" y="2378868"/>
                    </a:lnTo>
                    <a:close/>
                  </a:path>
                </a:pathLst>
              </a:custGeom>
              <a:solidFill>
                <a:srgbClr val="CCA78A"/>
              </a:solidFill>
            </p:spPr>
          </p:sp>
          <p:sp>
            <p:nvSpPr>
              <p:cNvPr id="21" name="Freeform 21"/>
              <p:cNvSpPr/>
              <p:nvPr/>
            </p:nvSpPr>
            <p:spPr>
              <a:xfrm>
                <a:off x="0" y="5272088"/>
                <a:ext cx="3947688" cy="2378869"/>
              </a:xfrm>
              <a:custGeom>
                <a:avLst/>
                <a:gdLst/>
                <a:ahLst/>
                <a:cxnLst/>
                <a:rect l="l" t="t" r="r" b="b"/>
                <a:pathLst>
                  <a:path w="3947688" h="2378869">
                    <a:moveTo>
                      <a:pt x="0" y="0"/>
                    </a:moveTo>
                    <a:lnTo>
                      <a:pt x="3757378" y="0"/>
                    </a:lnTo>
                    <a:cubicBezTo>
                      <a:pt x="3807852" y="0"/>
                      <a:pt x="3856258" y="20050"/>
                      <a:pt x="3891948" y="55740"/>
                    </a:cubicBezTo>
                    <a:cubicBezTo>
                      <a:pt x="3927638" y="91430"/>
                      <a:pt x="3947688" y="139836"/>
                      <a:pt x="3947688" y="190309"/>
                    </a:cubicBezTo>
                    <a:lnTo>
                      <a:pt x="3947688" y="2188559"/>
                    </a:lnTo>
                    <a:cubicBezTo>
                      <a:pt x="3947688" y="2239032"/>
                      <a:pt x="3927638" y="2287438"/>
                      <a:pt x="3891948" y="2323128"/>
                    </a:cubicBezTo>
                    <a:cubicBezTo>
                      <a:pt x="3856258" y="2358818"/>
                      <a:pt x="3807852" y="2378868"/>
                      <a:pt x="3757378" y="2378868"/>
                    </a:cubicBezTo>
                    <a:lnTo>
                      <a:pt x="0" y="2378868"/>
                    </a:lnTo>
                    <a:close/>
                  </a:path>
                </a:pathLst>
              </a:custGeom>
              <a:solidFill>
                <a:srgbClr val="CCA78A"/>
              </a:solidFill>
            </p:spPr>
          </p:sp>
          <p:sp>
            <p:nvSpPr>
              <p:cNvPr id="22" name="Freeform 22"/>
              <p:cNvSpPr/>
              <p:nvPr/>
            </p:nvSpPr>
            <p:spPr>
              <a:xfrm>
                <a:off x="0" y="7908131"/>
                <a:ext cx="3360680" cy="2378869"/>
              </a:xfrm>
              <a:custGeom>
                <a:avLst/>
                <a:gdLst/>
                <a:ahLst/>
                <a:cxnLst/>
                <a:rect l="l" t="t" r="r" b="b"/>
                <a:pathLst>
                  <a:path w="3360680" h="2378869">
                    <a:moveTo>
                      <a:pt x="0" y="0"/>
                    </a:moveTo>
                    <a:lnTo>
                      <a:pt x="3170371" y="0"/>
                    </a:lnTo>
                    <a:cubicBezTo>
                      <a:pt x="3275476" y="0"/>
                      <a:pt x="3360680" y="85204"/>
                      <a:pt x="3360680" y="190310"/>
                    </a:cubicBezTo>
                    <a:lnTo>
                      <a:pt x="3360680" y="2188560"/>
                    </a:lnTo>
                    <a:cubicBezTo>
                      <a:pt x="3360680" y="2293665"/>
                      <a:pt x="3275476" y="2378869"/>
                      <a:pt x="3170371" y="2378869"/>
                    </a:cubicBezTo>
                    <a:lnTo>
                      <a:pt x="0" y="2378869"/>
                    </a:lnTo>
                    <a:close/>
                  </a:path>
                </a:pathLst>
              </a:custGeom>
              <a:solidFill>
                <a:srgbClr val="CCA78A"/>
              </a:solidFill>
            </p:spPr>
          </p:sp>
        </p:grpSp>
      </p:grpSp>
      <p:grpSp>
        <p:nvGrpSpPr>
          <p:cNvPr id="23" name="Group 23"/>
          <p:cNvGrpSpPr/>
          <p:nvPr/>
        </p:nvGrpSpPr>
        <p:grpSpPr>
          <a:xfrm>
            <a:off x="8847678" y="3184652"/>
            <a:ext cx="1051947" cy="1085850"/>
            <a:chOff x="0" y="0"/>
            <a:chExt cx="272978" cy="281776"/>
          </a:xfrm>
        </p:grpSpPr>
        <p:sp>
          <p:nvSpPr>
            <p:cNvPr id="24" name="Freeform 24"/>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292383" y="2922715"/>
            <a:ext cx="6574159" cy="2162175"/>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It can be observed that the West Region is the most profitable accounting for 110,000.</a:t>
            </a:r>
          </a:p>
        </p:txBody>
      </p:sp>
      <p:grpSp>
        <p:nvGrpSpPr>
          <p:cNvPr id="27" name="Group 27"/>
          <p:cNvGrpSpPr/>
          <p:nvPr/>
        </p:nvGrpSpPr>
        <p:grpSpPr>
          <a:xfrm>
            <a:off x="8849911" y="5730605"/>
            <a:ext cx="1051947" cy="1085850"/>
            <a:chOff x="0" y="0"/>
            <a:chExt cx="272978" cy="281776"/>
          </a:xfrm>
        </p:grpSpPr>
        <p:sp>
          <p:nvSpPr>
            <p:cNvPr id="28" name="Freeform 28"/>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293499" y="5468668"/>
            <a:ext cx="6574159" cy="1619250"/>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Followed by East Region and South Region at 92,000 and 47,000 respectively.</a:t>
            </a:r>
          </a:p>
        </p:txBody>
      </p:sp>
      <p:grpSp>
        <p:nvGrpSpPr>
          <p:cNvPr id="31" name="Group 31"/>
          <p:cNvGrpSpPr/>
          <p:nvPr/>
        </p:nvGrpSpPr>
        <p:grpSpPr>
          <a:xfrm>
            <a:off x="8849911" y="7735618"/>
            <a:ext cx="1051947" cy="1085850"/>
            <a:chOff x="0" y="0"/>
            <a:chExt cx="272978" cy="281776"/>
          </a:xfrm>
        </p:grpSpPr>
        <p:sp>
          <p:nvSpPr>
            <p:cNvPr id="32" name="Freeform 32"/>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293499" y="7473680"/>
            <a:ext cx="6574159" cy="1619250"/>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Central region is the least profitable by only accounting for 40,000.</a:t>
            </a:r>
          </a:p>
        </p:txBody>
      </p:sp>
      <p:sp>
        <p:nvSpPr>
          <p:cNvPr id="35" name="TextBox 35"/>
          <p:cNvSpPr txBox="1"/>
          <p:nvPr/>
        </p:nvSpPr>
        <p:spPr>
          <a:xfrm>
            <a:off x="1230725" y="1672908"/>
            <a:ext cx="6879407" cy="4591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Profit by Category (Bar Chart) </a:t>
            </a:r>
          </a:p>
        </p:txBody>
      </p:sp>
      <p:sp>
        <p:nvSpPr>
          <p:cNvPr id="36" name="TextBox 36"/>
          <p:cNvSpPr txBox="1"/>
          <p:nvPr/>
        </p:nvSpPr>
        <p:spPr>
          <a:xfrm>
            <a:off x="8847678" y="700392"/>
            <a:ext cx="6879407" cy="17760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 EDA RESULTS</a:t>
            </a:r>
          </a:p>
          <a:p>
            <a:pPr>
              <a:lnSpc>
                <a:spcPts val="5490"/>
              </a:lnSpc>
            </a:pPr>
            <a:r>
              <a:rPr lang="en-US" sz="4500" spc="85">
                <a:solidFill>
                  <a:srgbClr val="96693C"/>
                </a:solidFill>
                <a:latin typeface="Loubag"/>
              </a:rPr>
              <a:t> </a:t>
            </a:r>
          </a:p>
        </p:txBody>
      </p:sp>
      <p:sp>
        <p:nvSpPr>
          <p:cNvPr id="37" name="TextBox 37"/>
          <p:cNvSpPr txBox="1"/>
          <p:nvPr/>
        </p:nvSpPr>
        <p:spPr>
          <a:xfrm>
            <a:off x="9144000" y="1802448"/>
            <a:ext cx="5257800" cy="862159"/>
          </a:xfrm>
          <a:prstGeom prst="rect">
            <a:avLst/>
          </a:prstGeom>
        </p:spPr>
        <p:txBody>
          <a:bodyPr wrap="square" lIns="0" tIns="0" rIns="0" bIns="0" rtlCol="0" anchor="t">
            <a:spAutoFit/>
          </a:bodyPr>
          <a:lstStyle/>
          <a:p>
            <a:pPr>
              <a:lnSpc>
                <a:spcPts val="7279"/>
              </a:lnSpc>
            </a:pPr>
            <a:r>
              <a:rPr lang="en-US" sz="5199" dirty="0">
                <a:solidFill>
                  <a:srgbClr val="5D381C"/>
                </a:solidFill>
                <a:latin typeface="TT Commons Pro Bold"/>
              </a:rPr>
              <a:t>Profit by Region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CEAD"/>
        </a:solidFill>
        <a:effectLst/>
      </p:bgPr>
    </p:bg>
    <p:spTree>
      <p:nvGrpSpPr>
        <p:cNvPr id="1" name=""/>
        <p:cNvGrpSpPr/>
        <p:nvPr/>
      </p:nvGrpSpPr>
      <p:grpSpPr>
        <a:xfrm>
          <a:off x="0" y="0"/>
          <a:ext cx="0" cy="0"/>
          <a:chOff x="0" y="0"/>
          <a:chExt cx="0" cy="0"/>
        </a:xfrm>
      </p:grpSpPr>
      <p:sp>
        <p:nvSpPr>
          <p:cNvPr id="2" name="TextBox 2"/>
          <p:cNvSpPr txBox="1"/>
          <p:nvPr/>
        </p:nvSpPr>
        <p:spPr>
          <a:xfrm>
            <a:off x="3071285" y="-3132"/>
            <a:ext cx="12145429" cy="2390775"/>
          </a:xfrm>
          <a:prstGeom prst="rect">
            <a:avLst/>
          </a:prstGeom>
        </p:spPr>
        <p:txBody>
          <a:bodyPr lIns="0" tIns="0" rIns="0" bIns="0" rtlCol="0" anchor="t">
            <a:spAutoFit/>
          </a:bodyPr>
          <a:lstStyle/>
          <a:p>
            <a:pPr algn="ctr">
              <a:lnSpc>
                <a:spcPts val="11899"/>
              </a:lnSpc>
            </a:pPr>
            <a:r>
              <a:rPr lang="en-US" sz="8499">
                <a:solidFill>
                  <a:srgbClr val="522D1C"/>
                </a:solidFill>
                <a:ea typeface="Alice Bold"/>
              </a:rPr>
              <a:t>﻿EDA Result</a:t>
            </a:r>
          </a:p>
          <a:p>
            <a:pPr algn="ctr">
              <a:lnSpc>
                <a:spcPts val="7000"/>
              </a:lnSpc>
            </a:pPr>
            <a:r>
              <a:rPr lang="en-US" sz="5000">
                <a:solidFill>
                  <a:srgbClr val="522D1C"/>
                </a:solidFill>
                <a:latin typeface="Alice Bold"/>
              </a:rPr>
              <a:t>Sales by Sub-Category</a:t>
            </a:r>
          </a:p>
        </p:txBody>
      </p:sp>
      <p:grpSp>
        <p:nvGrpSpPr>
          <p:cNvPr id="3" name="Group 3"/>
          <p:cNvGrpSpPr/>
          <p:nvPr/>
        </p:nvGrpSpPr>
        <p:grpSpPr>
          <a:xfrm>
            <a:off x="1482768" y="3616877"/>
            <a:ext cx="6683049" cy="5340745"/>
            <a:chOff x="0" y="0"/>
            <a:chExt cx="8910732" cy="7120994"/>
          </a:xfrm>
        </p:grpSpPr>
        <p:grpSp>
          <p:nvGrpSpPr>
            <p:cNvPr id="4" name="Group 4"/>
            <p:cNvGrpSpPr/>
            <p:nvPr/>
          </p:nvGrpSpPr>
          <p:grpSpPr>
            <a:xfrm>
              <a:off x="0" y="1074195"/>
              <a:ext cx="8910732" cy="6046798"/>
              <a:chOff x="0" y="0"/>
              <a:chExt cx="1844929" cy="1251964"/>
            </a:xfrm>
          </p:grpSpPr>
          <p:sp>
            <p:nvSpPr>
              <p:cNvPr id="5" name="Freeform 5"/>
              <p:cNvSpPr/>
              <p:nvPr/>
            </p:nvSpPr>
            <p:spPr>
              <a:xfrm>
                <a:off x="0" y="0"/>
                <a:ext cx="1844929" cy="1251964"/>
              </a:xfrm>
              <a:custGeom>
                <a:avLst/>
                <a:gdLst/>
                <a:ahLst/>
                <a:cxnLst/>
                <a:rect l="l" t="t" r="r" b="b"/>
                <a:pathLst>
                  <a:path w="1844929" h="1251964">
                    <a:moveTo>
                      <a:pt x="0" y="0"/>
                    </a:moveTo>
                    <a:lnTo>
                      <a:pt x="1844929" y="0"/>
                    </a:lnTo>
                    <a:lnTo>
                      <a:pt x="1844929" y="1251964"/>
                    </a:lnTo>
                    <a:lnTo>
                      <a:pt x="0" y="1251964"/>
                    </a:lnTo>
                    <a:close/>
                  </a:path>
                </a:pathLst>
              </a:custGeom>
              <a:solidFill>
                <a:srgbClr val="DDA37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69038" y="1544637"/>
              <a:ext cx="8441694" cy="5530852"/>
            </a:xfrm>
            <a:prstGeom prst="rect">
              <a:avLst/>
            </a:prstGeom>
          </p:spPr>
          <p:txBody>
            <a:bodyPr lIns="0" tIns="0" rIns="0" bIns="0" rtlCol="0" anchor="t">
              <a:spAutoFit/>
            </a:bodyPr>
            <a:lstStyle/>
            <a:p>
              <a:pPr marL="514945" lvl="1" indent="-257472">
                <a:lnSpc>
                  <a:spcPts val="3339"/>
                </a:lnSpc>
                <a:buFont typeface="Arial"/>
                <a:buChar char="•"/>
              </a:pPr>
              <a:r>
                <a:rPr lang="en-US" sz="2385">
                  <a:solidFill>
                    <a:srgbClr val="522D1C"/>
                  </a:solidFill>
                  <a:latin typeface="Alegreya Bold"/>
                </a:rPr>
                <a:t>For the sales in technology category, phones ranked at first, followed by machines, accessories and copiers.</a:t>
              </a:r>
            </a:p>
            <a:p>
              <a:pPr marL="514945" lvl="1" indent="-257472">
                <a:lnSpc>
                  <a:spcPts val="3339"/>
                </a:lnSpc>
                <a:buFont typeface="Arial"/>
                <a:buChar char="•"/>
              </a:pPr>
              <a:r>
                <a:rPr lang="en-US" sz="2385">
                  <a:solidFill>
                    <a:srgbClr val="522D1C"/>
                  </a:solidFill>
                  <a:latin typeface="Alegreya Bold"/>
                </a:rPr>
                <a:t>For the sales in furniture category, chairs is having the most sales, tables ranked second and followed by bookcase, whereas furnishings ranked last.</a:t>
              </a:r>
            </a:p>
            <a:p>
              <a:pPr marL="514945" lvl="1" indent="-257472">
                <a:lnSpc>
                  <a:spcPts val="3339"/>
                </a:lnSpc>
                <a:buFont typeface="Arial"/>
                <a:buChar char="•"/>
              </a:pPr>
              <a:r>
                <a:rPr lang="en-US" sz="2385">
                  <a:solidFill>
                    <a:srgbClr val="522D1C"/>
                  </a:solidFill>
                  <a:latin typeface="Alegreya Bold"/>
                </a:rPr>
                <a:t>For the sales in office supplies, storage ranked first, followed by binders, appliances, paper, supplies, art, envelopes, labels and fasteners.</a:t>
              </a:r>
            </a:p>
          </p:txBody>
        </p:sp>
        <p:sp>
          <p:nvSpPr>
            <p:cNvPr id="8" name="TextBox 8"/>
            <p:cNvSpPr txBox="1"/>
            <p:nvPr/>
          </p:nvSpPr>
          <p:spPr>
            <a:xfrm>
              <a:off x="1875101" y="-104775"/>
              <a:ext cx="5160530" cy="1178970"/>
            </a:xfrm>
            <a:prstGeom prst="rect">
              <a:avLst/>
            </a:prstGeom>
          </p:spPr>
          <p:txBody>
            <a:bodyPr lIns="0" tIns="0" rIns="0" bIns="0" rtlCol="0" anchor="t">
              <a:spAutoFit/>
            </a:bodyPr>
            <a:lstStyle/>
            <a:p>
              <a:pPr algn="ctr">
                <a:lnSpc>
                  <a:spcPts val="7406"/>
                </a:lnSpc>
              </a:pPr>
              <a:r>
                <a:rPr lang="en-US" sz="5290">
                  <a:solidFill>
                    <a:srgbClr val="522D1C"/>
                  </a:solidFill>
                  <a:latin typeface="Alice Bold"/>
                </a:rPr>
                <a:t>Findings</a:t>
              </a:r>
            </a:p>
          </p:txBody>
        </p:sp>
      </p:grpSp>
      <p:grpSp>
        <p:nvGrpSpPr>
          <p:cNvPr id="9" name="Group 9"/>
          <p:cNvGrpSpPr/>
          <p:nvPr/>
        </p:nvGrpSpPr>
        <p:grpSpPr>
          <a:xfrm>
            <a:off x="10644727" y="3153167"/>
            <a:ext cx="5747057" cy="6105107"/>
            <a:chOff x="0" y="0"/>
            <a:chExt cx="7662742" cy="8140143"/>
          </a:xfrm>
        </p:grpSpPr>
        <p:sp>
          <p:nvSpPr>
            <p:cNvPr id="10" name="TextBox 10"/>
            <p:cNvSpPr txBox="1"/>
            <p:nvPr/>
          </p:nvSpPr>
          <p:spPr>
            <a:xfrm>
              <a:off x="1722124" y="-19050"/>
              <a:ext cx="1217511" cy="314967"/>
            </a:xfrm>
            <a:prstGeom prst="rect">
              <a:avLst/>
            </a:prstGeom>
          </p:spPr>
          <p:txBody>
            <a:bodyPr lIns="0" tIns="0" rIns="0" bIns="0" rtlCol="0" anchor="t">
              <a:spAutoFit/>
            </a:bodyPr>
            <a:lstStyle/>
            <a:p>
              <a:pPr algn="l">
                <a:lnSpc>
                  <a:spcPts val="2082"/>
                </a:lnSpc>
              </a:pPr>
              <a:r>
                <a:rPr lang="en-US" sz="1487">
                  <a:solidFill>
                    <a:srgbClr val="522D1C"/>
                  </a:solidFill>
                  <a:latin typeface="Alegreya Bold"/>
                </a:rPr>
                <a:t>Technology</a:t>
              </a:r>
            </a:p>
          </p:txBody>
        </p:sp>
        <p:sp>
          <p:nvSpPr>
            <p:cNvPr id="11" name="TextBox 11"/>
            <p:cNvSpPr txBox="1"/>
            <p:nvPr/>
          </p:nvSpPr>
          <p:spPr>
            <a:xfrm>
              <a:off x="3411844" y="-19050"/>
              <a:ext cx="1030890" cy="314967"/>
            </a:xfrm>
            <a:prstGeom prst="rect">
              <a:avLst/>
            </a:prstGeom>
          </p:spPr>
          <p:txBody>
            <a:bodyPr lIns="0" tIns="0" rIns="0" bIns="0" rtlCol="0" anchor="t">
              <a:spAutoFit/>
            </a:bodyPr>
            <a:lstStyle/>
            <a:p>
              <a:pPr algn="l">
                <a:lnSpc>
                  <a:spcPts val="2082"/>
                </a:lnSpc>
              </a:pPr>
              <a:r>
                <a:rPr lang="en-US" sz="1487">
                  <a:solidFill>
                    <a:srgbClr val="522D1C"/>
                  </a:solidFill>
                  <a:latin typeface="Alegreya Bold"/>
                </a:rPr>
                <a:t>Furniture</a:t>
              </a:r>
            </a:p>
          </p:txBody>
        </p:sp>
        <p:sp>
          <p:nvSpPr>
            <p:cNvPr id="12" name="TextBox 12"/>
            <p:cNvSpPr txBox="1"/>
            <p:nvPr/>
          </p:nvSpPr>
          <p:spPr>
            <a:xfrm>
              <a:off x="4914943" y="-19050"/>
              <a:ext cx="1586621" cy="314967"/>
            </a:xfrm>
            <a:prstGeom prst="rect">
              <a:avLst/>
            </a:prstGeom>
          </p:spPr>
          <p:txBody>
            <a:bodyPr lIns="0" tIns="0" rIns="0" bIns="0" rtlCol="0" anchor="t">
              <a:spAutoFit/>
            </a:bodyPr>
            <a:lstStyle/>
            <a:p>
              <a:pPr algn="l">
                <a:lnSpc>
                  <a:spcPts val="2082"/>
                </a:lnSpc>
              </a:pPr>
              <a:r>
                <a:rPr lang="en-US" sz="1487">
                  <a:solidFill>
                    <a:srgbClr val="522D1C"/>
                  </a:solidFill>
                  <a:latin typeface="Alegreya Bold"/>
                </a:rPr>
                <a:t>Office Supplies</a:t>
              </a:r>
            </a:p>
          </p:txBody>
        </p:sp>
        <p:grpSp>
          <p:nvGrpSpPr>
            <p:cNvPr id="13" name="Group 13"/>
            <p:cNvGrpSpPr>
              <a:grpSpLocks noChangeAspect="1"/>
            </p:cNvGrpSpPr>
            <p:nvPr/>
          </p:nvGrpSpPr>
          <p:grpSpPr>
            <a:xfrm>
              <a:off x="1533241" y="100738"/>
              <a:ext cx="3287261" cy="94442"/>
              <a:chOff x="1384838" y="-619760"/>
              <a:chExt cx="5304631" cy="152400"/>
            </a:xfrm>
          </p:grpSpPr>
          <p:sp>
            <p:nvSpPr>
              <p:cNvPr id="14" name="Freeform 14"/>
              <p:cNvSpPr/>
              <p:nvPr/>
            </p:nvSpPr>
            <p:spPr>
              <a:xfrm>
                <a:off x="1384838"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C98860"/>
              </a:solidFill>
            </p:spPr>
          </p:sp>
          <p:sp>
            <p:nvSpPr>
              <p:cNvPr id="15" name="Freeform 15"/>
              <p:cNvSpPr/>
              <p:nvPr/>
            </p:nvSpPr>
            <p:spPr>
              <a:xfrm>
                <a:off x="4111528"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A95D54"/>
              </a:solidFill>
            </p:spPr>
          </p:sp>
          <p:sp>
            <p:nvSpPr>
              <p:cNvPr id="16" name="Freeform 16"/>
              <p:cNvSpPr/>
              <p:nvPr/>
            </p:nvSpPr>
            <p:spPr>
              <a:xfrm>
                <a:off x="6537069" y="-61976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823749"/>
              </a:solidFill>
            </p:spPr>
          </p:sp>
        </p:grpSp>
        <p:sp>
          <p:nvSpPr>
            <p:cNvPr id="17" name="TextBox 17"/>
            <p:cNvSpPr txBox="1"/>
            <p:nvPr/>
          </p:nvSpPr>
          <p:spPr>
            <a:xfrm rot="-2700000">
              <a:off x="303189" y="7242383"/>
              <a:ext cx="772455"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Phones</a:t>
              </a:r>
            </a:p>
          </p:txBody>
        </p:sp>
        <p:sp>
          <p:nvSpPr>
            <p:cNvPr id="18" name="TextBox 18"/>
            <p:cNvSpPr txBox="1"/>
            <p:nvPr/>
          </p:nvSpPr>
          <p:spPr>
            <a:xfrm rot="-2700000">
              <a:off x="509686" y="7327424"/>
              <a:ext cx="1012986"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Machines</a:t>
              </a:r>
            </a:p>
          </p:txBody>
        </p:sp>
        <p:sp>
          <p:nvSpPr>
            <p:cNvPr id="19" name="TextBox 19"/>
            <p:cNvSpPr txBox="1"/>
            <p:nvPr/>
          </p:nvSpPr>
          <p:spPr>
            <a:xfrm rot="-2700000">
              <a:off x="742635" y="7401508"/>
              <a:ext cx="1222528"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Accessories</a:t>
              </a:r>
            </a:p>
          </p:txBody>
        </p:sp>
        <p:sp>
          <p:nvSpPr>
            <p:cNvPr id="20" name="TextBox 20"/>
            <p:cNvSpPr txBox="1"/>
            <p:nvPr/>
          </p:nvSpPr>
          <p:spPr>
            <a:xfrm rot="-2700000">
              <a:off x="1500982" y="7257965"/>
              <a:ext cx="816527"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Copiers</a:t>
              </a:r>
            </a:p>
          </p:txBody>
        </p:sp>
        <p:sp>
          <p:nvSpPr>
            <p:cNvPr id="21" name="TextBox 21"/>
            <p:cNvSpPr txBox="1"/>
            <p:nvPr/>
          </p:nvSpPr>
          <p:spPr>
            <a:xfrm rot="-2700000">
              <a:off x="2017917" y="7214419"/>
              <a:ext cx="693360"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Chairs</a:t>
              </a:r>
            </a:p>
          </p:txBody>
        </p:sp>
        <p:sp>
          <p:nvSpPr>
            <p:cNvPr id="22" name="TextBox 22"/>
            <p:cNvSpPr txBox="1"/>
            <p:nvPr/>
          </p:nvSpPr>
          <p:spPr>
            <a:xfrm rot="-2700000">
              <a:off x="2441980" y="7209341"/>
              <a:ext cx="678997"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Tables</a:t>
              </a:r>
            </a:p>
          </p:txBody>
        </p:sp>
        <p:sp>
          <p:nvSpPr>
            <p:cNvPr id="23" name="TextBox 23"/>
            <p:cNvSpPr txBox="1"/>
            <p:nvPr/>
          </p:nvSpPr>
          <p:spPr>
            <a:xfrm rot="-2700000">
              <a:off x="2494309" y="7358240"/>
              <a:ext cx="1100148"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Bookcases</a:t>
              </a:r>
            </a:p>
          </p:txBody>
        </p:sp>
        <p:sp>
          <p:nvSpPr>
            <p:cNvPr id="24" name="TextBox 24"/>
            <p:cNvSpPr txBox="1"/>
            <p:nvPr/>
          </p:nvSpPr>
          <p:spPr>
            <a:xfrm rot="-2700000">
              <a:off x="2756311" y="7420290"/>
              <a:ext cx="1275652"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Furnishings</a:t>
              </a:r>
            </a:p>
          </p:txBody>
        </p:sp>
        <p:sp>
          <p:nvSpPr>
            <p:cNvPr id="25" name="TextBox 25"/>
            <p:cNvSpPr txBox="1"/>
            <p:nvPr/>
          </p:nvSpPr>
          <p:spPr>
            <a:xfrm rot="-2700000">
              <a:off x="3557651" y="7258939"/>
              <a:ext cx="819282"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Storage</a:t>
              </a:r>
            </a:p>
          </p:txBody>
        </p:sp>
        <p:sp>
          <p:nvSpPr>
            <p:cNvPr id="26" name="TextBox 26"/>
            <p:cNvSpPr txBox="1"/>
            <p:nvPr/>
          </p:nvSpPr>
          <p:spPr>
            <a:xfrm rot="-2700000">
              <a:off x="3959547" y="7263043"/>
              <a:ext cx="830890"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Binders</a:t>
              </a:r>
            </a:p>
          </p:txBody>
        </p:sp>
        <p:sp>
          <p:nvSpPr>
            <p:cNvPr id="27" name="TextBox 27"/>
            <p:cNvSpPr txBox="1"/>
            <p:nvPr/>
          </p:nvSpPr>
          <p:spPr>
            <a:xfrm rot="-2700000">
              <a:off x="4003983" y="7415212"/>
              <a:ext cx="1261289"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Appliancess</a:t>
              </a:r>
            </a:p>
          </p:txBody>
        </p:sp>
        <p:sp>
          <p:nvSpPr>
            <p:cNvPr id="28" name="TextBox 28"/>
            <p:cNvSpPr txBox="1"/>
            <p:nvPr/>
          </p:nvSpPr>
          <p:spPr>
            <a:xfrm rot="-2700000">
              <a:off x="4961591" y="7189133"/>
              <a:ext cx="621840"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Paper</a:t>
              </a:r>
            </a:p>
          </p:txBody>
        </p:sp>
        <p:sp>
          <p:nvSpPr>
            <p:cNvPr id="29" name="TextBox 29"/>
            <p:cNvSpPr txBox="1"/>
            <p:nvPr/>
          </p:nvSpPr>
          <p:spPr>
            <a:xfrm rot="-2700000">
              <a:off x="5133661" y="7288434"/>
              <a:ext cx="902705"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Supplies</a:t>
              </a:r>
            </a:p>
          </p:txBody>
        </p:sp>
        <p:sp>
          <p:nvSpPr>
            <p:cNvPr id="30" name="TextBox 30"/>
            <p:cNvSpPr txBox="1"/>
            <p:nvPr/>
          </p:nvSpPr>
          <p:spPr>
            <a:xfrm rot="-2700000">
              <a:off x="6021826" y="7091119"/>
              <a:ext cx="344614"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Art</a:t>
              </a:r>
            </a:p>
          </p:txBody>
        </p:sp>
        <p:sp>
          <p:nvSpPr>
            <p:cNvPr id="31" name="TextBox 31"/>
            <p:cNvSpPr txBox="1"/>
            <p:nvPr/>
          </p:nvSpPr>
          <p:spPr>
            <a:xfrm rot="-2700000">
              <a:off x="5809398" y="7349684"/>
              <a:ext cx="1075947"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Envelopes</a:t>
              </a:r>
            </a:p>
          </p:txBody>
        </p:sp>
        <p:sp>
          <p:nvSpPr>
            <p:cNvPr id="32" name="TextBox 32"/>
            <p:cNvSpPr txBox="1"/>
            <p:nvPr/>
          </p:nvSpPr>
          <p:spPr>
            <a:xfrm rot="-2700000">
              <a:off x="6567914" y="7206071"/>
              <a:ext cx="669749"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Labels</a:t>
              </a:r>
            </a:p>
          </p:txBody>
        </p:sp>
        <p:sp>
          <p:nvSpPr>
            <p:cNvPr id="33" name="TextBox 33"/>
            <p:cNvSpPr txBox="1"/>
            <p:nvPr/>
          </p:nvSpPr>
          <p:spPr>
            <a:xfrm rot="-2700000">
              <a:off x="6678770" y="7330728"/>
              <a:ext cx="1022332" cy="314967"/>
            </a:xfrm>
            <a:prstGeom prst="rect">
              <a:avLst/>
            </a:prstGeom>
          </p:spPr>
          <p:txBody>
            <a:bodyPr lIns="0" tIns="0" rIns="0" bIns="0" rtlCol="0" anchor="t">
              <a:spAutoFit/>
            </a:bodyPr>
            <a:lstStyle/>
            <a:p>
              <a:pPr algn="ctr">
                <a:lnSpc>
                  <a:spcPts val="2082"/>
                </a:lnSpc>
              </a:pPr>
              <a:r>
                <a:rPr lang="en-US" sz="1487">
                  <a:solidFill>
                    <a:srgbClr val="522D1C"/>
                  </a:solidFill>
                  <a:latin typeface="Alegreya Bold"/>
                </a:rPr>
                <a:t>Fasteners</a:t>
              </a:r>
            </a:p>
          </p:txBody>
        </p:sp>
        <p:grpSp>
          <p:nvGrpSpPr>
            <p:cNvPr id="34" name="Group 34"/>
            <p:cNvGrpSpPr>
              <a:grpSpLocks noChangeAspect="1"/>
            </p:cNvGrpSpPr>
            <p:nvPr/>
          </p:nvGrpSpPr>
          <p:grpSpPr>
            <a:xfrm>
              <a:off x="675062" y="484801"/>
              <a:ext cx="6968006" cy="6374816"/>
              <a:chOff x="0" y="0"/>
              <a:chExt cx="11244227" cy="10287000"/>
            </a:xfrm>
          </p:grpSpPr>
          <p:sp>
            <p:nvSpPr>
              <p:cNvPr id="35" name="Freeform 35"/>
              <p:cNvSpPr/>
              <p:nvPr/>
            </p:nvSpPr>
            <p:spPr>
              <a:xfrm>
                <a:off x="0" y="-6350"/>
                <a:ext cx="11244227" cy="12700"/>
              </a:xfrm>
              <a:custGeom>
                <a:avLst/>
                <a:gdLst/>
                <a:ahLst/>
                <a:cxnLst/>
                <a:rect l="l" t="t" r="r" b="b"/>
                <a:pathLst>
                  <a:path w="11244227" h="12700">
                    <a:moveTo>
                      <a:pt x="0" y="0"/>
                    </a:moveTo>
                    <a:lnTo>
                      <a:pt x="11244227" y="0"/>
                    </a:lnTo>
                    <a:lnTo>
                      <a:pt x="11244227" y="12700"/>
                    </a:lnTo>
                    <a:lnTo>
                      <a:pt x="0" y="12700"/>
                    </a:lnTo>
                    <a:close/>
                  </a:path>
                </a:pathLst>
              </a:custGeom>
              <a:solidFill>
                <a:srgbClr val="522D1C">
                  <a:alpha val="24706"/>
                </a:srgbClr>
              </a:solidFill>
            </p:spPr>
          </p:sp>
          <p:sp>
            <p:nvSpPr>
              <p:cNvPr id="36" name="Freeform 36"/>
              <p:cNvSpPr/>
              <p:nvPr/>
            </p:nvSpPr>
            <p:spPr>
              <a:xfrm>
                <a:off x="0" y="2565400"/>
                <a:ext cx="11244227" cy="12700"/>
              </a:xfrm>
              <a:custGeom>
                <a:avLst/>
                <a:gdLst/>
                <a:ahLst/>
                <a:cxnLst/>
                <a:rect l="l" t="t" r="r" b="b"/>
                <a:pathLst>
                  <a:path w="11244227" h="12700">
                    <a:moveTo>
                      <a:pt x="0" y="0"/>
                    </a:moveTo>
                    <a:lnTo>
                      <a:pt x="11244227" y="0"/>
                    </a:lnTo>
                    <a:lnTo>
                      <a:pt x="11244227" y="12700"/>
                    </a:lnTo>
                    <a:lnTo>
                      <a:pt x="0" y="12700"/>
                    </a:lnTo>
                    <a:close/>
                  </a:path>
                </a:pathLst>
              </a:custGeom>
              <a:solidFill>
                <a:srgbClr val="522D1C">
                  <a:alpha val="24706"/>
                </a:srgbClr>
              </a:solidFill>
            </p:spPr>
          </p:sp>
          <p:sp>
            <p:nvSpPr>
              <p:cNvPr id="37" name="Freeform 37"/>
              <p:cNvSpPr/>
              <p:nvPr/>
            </p:nvSpPr>
            <p:spPr>
              <a:xfrm>
                <a:off x="0" y="5137150"/>
                <a:ext cx="11244227" cy="12700"/>
              </a:xfrm>
              <a:custGeom>
                <a:avLst/>
                <a:gdLst/>
                <a:ahLst/>
                <a:cxnLst/>
                <a:rect l="l" t="t" r="r" b="b"/>
                <a:pathLst>
                  <a:path w="11244227" h="12700">
                    <a:moveTo>
                      <a:pt x="0" y="0"/>
                    </a:moveTo>
                    <a:lnTo>
                      <a:pt x="11244227" y="0"/>
                    </a:lnTo>
                    <a:lnTo>
                      <a:pt x="11244227" y="12700"/>
                    </a:lnTo>
                    <a:lnTo>
                      <a:pt x="0" y="12700"/>
                    </a:lnTo>
                    <a:close/>
                  </a:path>
                </a:pathLst>
              </a:custGeom>
              <a:solidFill>
                <a:srgbClr val="522D1C">
                  <a:alpha val="24706"/>
                </a:srgbClr>
              </a:solidFill>
            </p:spPr>
          </p:sp>
          <p:sp>
            <p:nvSpPr>
              <p:cNvPr id="38" name="Freeform 38"/>
              <p:cNvSpPr/>
              <p:nvPr/>
            </p:nvSpPr>
            <p:spPr>
              <a:xfrm>
                <a:off x="0" y="7708900"/>
                <a:ext cx="11244227" cy="12700"/>
              </a:xfrm>
              <a:custGeom>
                <a:avLst/>
                <a:gdLst/>
                <a:ahLst/>
                <a:cxnLst/>
                <a:rect l="l" t="t" r="r" b="b"/>
                <a:pathLst>
                  <a:path w="11244227" h="12700">
                    <a:moveTo>
                      <a:pt x="0" y="0"/>
                    </a:moveTo>
                    <a:lnTo>
                      <a:pt x="11244227" y="0"/>
                    </a:lnTo>
                    <a:lnTo>
                      <a:pt x="11244227" y="12700"/>
                    </a:lnTo>
                    <a:lnTo>
                      <a:pt x="0" y="12700"/>
                    </a:lnTo>
                    <a:close/>
                  </a:path>
                </a:pathLst>
              </a:custGeom>
              <a:solidFill>
                <a:srgbClr val="522D1C">
                  <a:alpha val="24706"/>
                </a:srgbClr>
              </a:solidFill>
            </p:spPr>
          </p:sp>
          <p:sp>
            <p:nvSpPr>
              <p:cNvPr id="39" name="Freeform 39"/>
              <p:cNvSpPr/>
              <p:nvPr/>
            </p:nvSpPr>
            <p:spPr>
              <a:xfrm>
                <a:off x="0" y="10280650"/>
                <a:ext cx="11244227" cy="12700"/>
              </a:xfrm>
              <a:custGeom>
                <a:avLst/>
                <a:gdLst/>
                <a:ahLst/>
                <a:cxnLst/>
                <a:rect l="l" t="t" r="r" b="b"/>
                <a:pathLst>
                  <a:path w="11244227" h="12700">
                    <a:moveTo>
                      <a:pt x="0" y="0"/>
                    </a:moveTo>
                    <a:lnTo>
                      <a:pt x="11244227" y="0"/>
                    </a:lnTo>
                    <a:lnTo>
                      <a:pt x="11244227" y="12700"/>
                    </a:lnTo>
                    <a:lnTo>
                      <a:pt x="0" y="12700"/>
                    </a:lnTo>
                    <a:close/>
                  </a:path>
                </a:pathLst>
              </a:custGeom>
              <a:solidFill>
                <a:srgbClr val="522D1C">
                  <a:alpha val="60000"/>
                </a:srgbClr>
              </a:solidFill>
            </p:spPr>
          </p:sp>
        </p:grpSp>
        <p:sp>
          <p:nvSpPr>
            <p:cNvPr id="40" name="TextBox 40"/>
            <p:cNvSpPr txBox="1"/>
            <p:nvPr/>
          </p:nvSpPr>
          <p:spPr>
            <a:xfrm>
              <a:off x="3246" y="317792"/>
              <a:ext cx="545893" cy="314967"/>
            </a:xfrm>
            <a:prstGeom prst="rect">
              <a:avLst/>
            </a:prstGeom>
          </p:spPr>
          <p:txBody>
            <a:bodyPr lIns="0" tIns="0" rIns="0" bIns="0" rtlCol="0" anchor="t">
              <a:spAutoFit/>
            </a:bodyPr>
            <a:lstStyle/>
            <a:p>
              <a:pPr algn="r">
                <a:lnSpc>
                  <a:spcPts val="2082"/>
                </a:lnSpc>
              </a:pPr>
              <a:r>
                <a:rPr lang="en-US" sz="1487">
                  <a:solidFill>
                    <a:srgbClr val="522D1C"/>
                  </a:solidFill>
                  <a:latin typeface="Alegreya Bold"/>
                </a:rPr>
                <a:t>400k </a:t>
              </a:r>
            </a:p>
          </p:txBody>
        </p:sp>
        <p:sp>
          <p:nvSpPr>
            <p:cNvPr id="41" name="TextBox 41"/>
            <p:cNvSpPr txBox="1"/>
            <p:nvPr/>
          </p:nvSpPr>
          <p:spPr>
            <a:xfrm>
              <a:off x="13379" y="1911496"/>
              <a:ext cx="535760" cy="314967"/>
            </a:xfrm>
            <a:prstGeom prst="rect">
              <a:avLst/>
            </a:prstGeom>
          </p:spPr>
          <p:txBody>
            <a:bodyPr lIns="0" tIns="0" rIns="0" bIns="0" rtlCol="0" anchor="t">
              <a:spAutoFit/>
            </a:bodyPr>
            <a:lstStyle/>
            <a:p>
              <a:pPr algn="r">
                <a:lnSpc>
                  <a:spcPts val="2082"/>
                </a:lnSpc>
              </a:pPr>
              <a:r>
                <a:rPr lang="en-US" sz="1487">
                  <a:solidFill>
                    <a:srgbClr val="522D1C"/>
                  </a:solidFill>
                  <a:latin typeface="Alegreya Bold"/>
                </a:rPr>
                <a:t>300k </a:t>
              </a:r>
            </a:p>
          </p:txBody>
        </p:sp>
        <p:sp>
          <p:nvSpPr>
            <p:cNvPr id="42" name="TextBox 42"/>
            <p:cNvSpPr txBox="1"/>
            <p:nvPr/>
          </p:nvSpPr>
          <p:spPr>
            <a:xfrm>
              <a:off x="0" y="3505200"/>
              <a:ext cx="549139" cy="314967"/>
            </a:xfrm>
            <a:prstGeom prst="rect">
              <a:avLst/>
            </a:prstGeom>
          </p:spPr>
          <p:txBody>
            <a:bodyPr lIns="0" tIns="0" rIns="0" bIns="0" rtlCol="0" anchor="t">
              <a:spAutoFit/>
            </a:bodyPr>
            <a:lstStyle/>
            <a:p>
              <a:pPr algn="r">
                <a:lnSpc>
                  <a:spcPts val="2082"/>
                </a:lnSpc>
              </a:pPr>
              <a:r>
                <a:rPr lang="en-US" sz="1487">
                  <a:solidFill>
                    <a:srgbClr val="522D1C"/>
                  </a:solidFill>
                  <a:latin typeface="Alegreya Bold"/>
                </a:rPr>
                <a:t>200k </a:t>
              </a:r>
            </a:p>
          </p:txBody>
        </p:sp>
        <p:sp>
          <p:nvSpPr>
            <p:cNvPr id="43" name="TextBox 43"/>
            <p:cNvSpPr txBox="1"/>
            <p:nvPr/>
          </p:nvSpPr>
          <p:spPr>
            <a:xfrm>
              <a:off x="31481" y="5098904"/>
              <a:ext cx="517659" cy="314967"/>
            </a:xfrm>
            <a:prstGeom prst="rect">
              <a:avLst/>
            </a:prstGeom>
          </p:spPr>
          <p:txBody>
            <a:bodyPr lIns="0" tIns="0" rIns="0" bIns="0" rtlCol="0" anchor="t">
              <a:spAutoFit/>
            </a:bodyPr>
            <a:lstStyle/>
            <a:p>
              <a:pPr algn="r">
                <a:lnSpc>
                  <a:spcPts val="2082"/>
                </a:lnSpc>
              </a:pPr>
              <a:r>
                <a:rPr lang="en-US" sz="1487">
                  <a:solidFill>
                    <a:srgbClr val="522D1C"/>
                  </a:solidFill>
                  <a:latin typeface="Alegreya Bold"/>
                </a:rPr>
                <a:t>100k </a:t>
              </a:r>
            </a:p>
          </p:txBody>
        </p:sp>
        <p:sp>
          <p:nvSpPr>
            <p:cNvPr id="44" name="TextBox 44"/>
            <p:cNvSpPr txBox="1"/>
            <p:nvPr/>
          </p:nvSpPr>
          <p:spPr>
            <a:xfrm>
              <a:off x="248303" y="6692608"/>
              <a:ext cx="300836" cy="314967"/>
            </a:xfrm>
            <a:prstGeom prst="rect">
              <a:avLst/>
            </a:prstGeom>
          </p:spPr>
          <p:txBody>
            <a:bodyPr lIns="0" tIns="0" rIns="0" bIns="0" rtlCol="0" anchor="t">
              <a:spAutoFit/>
            </a:bodyPr>
            <a:lstStyle/>
            <a:p>
              <a:pPr algn="r">
                <a:lnSpc>
                  <a:spcPts val="2082"/>
                </a:lnSpc>
              </a:pPr>
              <a:r>
                <a:rPr lang="en-US" sz="1487">
                  <a:solidFill>
                    <a:srgbClr val="522D1C"/>
                  </a:solidFill>
                  <a:latin typeface="Alegreya Bold"/>
                </a:rPr>
                <a:t>0k </a:t>
              </a:r>
            </a:p>
          </p:txBody>
        </p:sp>
        <p:grpSp>
          <p:nvGrpSpPr>
            <p:cNvPr id="45" name="Group 45"/>
            <p:cNvGrpSpPr>
              <a:grpSpLocks noChangeAspect="1"/>
            </p:cNvGrpSpPr>
            <p:nvPr/>
          </p:nvGrpSpPr>
          <p:grpSpPr>
            <a:xfrm>
              <a:off x="675062" y="1592524"/>
              <a:ext cx="6968006" cy="5267093"/>
              <a:chOff x="0" y="1787525"/>
              <a:chExt cx="11244227" cy="8499475"/>
            </a:xfrm>
          </p:grpSpPr>
          <p:sp>
            <p:nvSpPr>
              <p:cNvPr id="46" name="Freeform 46"/>
              <p:cNvSpPr/>
              <p:nvPr/>
            </p:nvSpPr>
            <p:spPr>
              <a:xfrm>
                <a:off x="0" y="1787525"/>
                <a:ext cx="187006" cy="8499475"/>
              </a:xfrm>
              <a:custGeom>
                <a:avLst/>
                <a:gdLst/>
                <a:ahLst/>
                <a:cxnLst/>
                <a:rect l="l" t="t" r="r" b="b"/>
                <a:pathLst>
                  <a:path w="187006" h="8499475">
                    <a:moveTo>
                      <a:pt x="0" y="8499475"/>
                    </a:moveTo>
                    <a:lnTo>
                      <a:pt x="0" y="14961"/>
                    </a:lnTo>
                    <a:cubicBezTo>
                      <a:pt x="0" y="10993"/>
                      <a:pt x="1576" y="7188"/>
                      <a:pt x="4382" y="4382"/>
                    </a:cubicBezTo>
                    <a:cubicBezTo>
                      <a:pt x="7187" y="1576"/>
                      <a:pt x="10993" y="0"/>
                      <a:pt x="14960" y="0"/>
                    </a:cubicBezTo>
                    <a:lnTo>
                      <a:pt x="172046" y="0"/>
                    </a:lnTo>
                    <a:cubicBezTo>
                      <a:pt x="176013" y="0"/>
                      <a:pt x="179819" y="1576"/>
                      <a:pt x="182624" y="4382"/>
                    </a:cubicBezTo>
                    <a:cubicBezTo>
                      <a:pt x="185430" y="7188"/>
                      <a:pt x="187006" y="10993"/>
                      <a:pt x="187006" y="14961"/>
                    </a:cubicBezTo>
                    <a:lnTo>
                      <a:pt x="187006" y="8499475"/>
                    </a:lnTo>
                    <a:close/>
                  </a:path>
                </a:pathLst>
              </a:custGeom>
              <a:solidFill>
                <a:srgbClr val="C98860"/>
              </a:solidFill>
            </p:spPr>
          </p:sp>
          <p:sp>
            <p:nvSpPr>
              <p:cNvPr id="47" name="Freeform 47"/>
              <p:cNvSpPr/>
              <p:nvPr/>
            </p:nvSpPr>
            <p:spPr>
              <a:xfrm>
                <a:off x="664526" y="5413692"/>
                <a:ext cx="187006" cy="4873308"/>
              </a:xfrm>
              <a:custGeom>
                <a:avLst/>
                <a:gdLst/>
                <a:ahLst/>
                <a:cxnLst/>
                <a:rect l="l" t="t" r="r" b="b"/>
                <a:pathLst>
                  <a:path w="187006" h="4873308">
                    <a:moveTo>
                      <a:pt x="0" y="4873308"/>
                    </a:moveTo>
                    <a:lnTo>
                      <a:pt x="0" y="14961"/>
                    </a:lnTo>
                    <a:cubicBezTo>
                      <a:pt x="0" y="10993"/>
                      <a:pt x="1576" y="7188"/>
                      <a:pt x="4381" y="4382"/>
                    </a:cubicBezTo>
                    <a:cubicBezTo>
                      <a:pt x="7187" y="1577"/>
                      <a:pt x="10992" y="0"/>
                      <a:pt x="14960" y="0"/>
                    </a:cubicBezTo>
                    <a:lnTo>
                      <a:pt x="172045" y="0"/>
                    </a:lnTo>
                    <a:cubicBezTo>
                      <a:pt x="176013" y="0"/>
                      <a:pt x="179818" y="1577"/>
                      <a:pt x="182624" y="4382"/>
                    </a:cubicBezTo>
                    <a:cubicBezTo>
                      <a:pt x="185430" y="7188"/>
                      <a:pt x="187006" y="10993"/>
                      <a:pt x="187006" y="14961"/>
                    </a:cubicBezTo>
                    <a:lnTo>
                      <a:pt x="187006" y="4873308"/>
                    </a:lnTo>
                    <a:close/>
                  </a:path>
                </a:pathLst>
              </a:custGeom>
              <a:solidFill>
                <a:srgbClr val="C98860"/>
              </a:solidFill>
            </p:spPr>
          </p:sp>
          <p:sp>
            <p:nvSpPr>
              <p:cNvPr id="48" name="Freeform 48"/>
              <p:cNvSpPr/>
              <p:nvPr/>
            </p:nvSpPr>
            <p:spPr>
              <a:xfrm>
                <a:off x="1329051" y="5979478"/>
                <a:ext cx="187006" cy="4307522"/>
              </a:xfrm>
              <a:custGeom>
                <a:avLst/>
                <a:gdLst/>
                <a:ahLst/>
                <a:cxnLst/>
                <a:rect l="l" t="t" r="r" b="b"/>
                <a:pathLst>
                  <a:path w="187006" h="4307522">
                    <a:moveTo>
                      <a:pt x="0" y="4307522"/>
                    </a:moveTo>
                    <a:lnTo>
                      <a:pt x="0" y="14960"/>
                    </a:lnTo>
                    <a:cubicBezTo>
                      <a:pt x="0" y="6698"/>
                      <a:pt x="6698" y="0"/>
                      <a:pt x="14961" y="0"/>
                    </a:cubicBezTo>
                    <a:lnTo>
                      <a:pt x="172046" y="0"/>
                    </a:lnTo>
                    <a:cubicBezTo>
                      <a:pt x="180308" y="0"/>
                      <a:pt x="187006" y="6698"/>
                      <a:pt x="187006" y="14960"/>
                    </a:cubicBezTo>
                    <a:lnTo>
                      <a:pt x="187006" y="4307522"/>
                    </a:lnTo>
                    <a:close/>
                  </a:path>
                </a:pathLst>
              </a:custGeom>
              <a:solidFill>
                <a:srgbClr val="C98860"/>
              </a:solidFill>
            </p:spPr>
          </p:sp>
          <p:sp>
            <p:nvSpPr>
              <p:cNvPr id="49" name="Freeform 49"/>
              <p:cNvSpPr/>
              <p:nvPr/>
            </p:nvSpPr>
            <p:spPr>
              <a:xfrm>
                <a:off x="1993577" y="6442392"/>
                <a:ext cx="187006" cy="3844608"/>
              </a:xfrm>
              <a:custGeom>
                <a:avLst/>
                <a:gdLst/>
                <a:ahLst/>
                <a:cxnLst/>
                <a:rect l="l" t="t" r="r" b="b"/>
                <a:pathLst>
                  <a:path w="187006" h="3844608">
                    <a:moveTo>
                      <a:pt x="0" y="3844608"/>
                    </a:moveTo>
                    <a:lnTo>
                      <a:pt x="0" y="14961"/>
                    </a:lnTo>
                    <a:cubicBezTo>
                      <a:pt x="0" y="10994"/>
                      <a:pt x="1576" y="7188"/>
                      <a:pt x="4381" y="4382"/>
                    </a:cubicBezTo>
                    <a:cubicBezTo>
                      <a:pt x="7187" y="1577"/>
                      <a:pt x="10992" y="0"/>
                      <a:pt x="14960" y="0"/>
                    </a:cubicBezTo>
                    <a:lnTo>
                      <a:pt x="172045" y="0"/>
                    </a:lnTo>
                    <a:cubicBezTo>
                      <a:pt x="176013" y="0"/>
                      <a:pt x="179818" y="1577"/>
                      <a:pt x="182624" y="4382"/>
                    </a:cubicBezTo>
                    <a:cubicBezTo>
                      <a:pt x="185430" y="7188"/>
                      <a:pt x="187006" y="10993"/>
                      <a:pt x="187006" y="14961"/>
                    </a:cubicBezTo>
                    <a:lnTo>
                      <a:pt x="187006" y="3844608"/>
                    </a:lnTo>
                    <a:close/>
                  </a:path>
                </a:pathLst>
              </a:custGeom>
              <a:solidFill>
                <a:srgbClr val="C98860"/>
              </a:solidFill>
            </p:spPr>
          </p:sp>
          <p:sp>
            <p:nvSpPr>
              <p:cNvPr id="50" name="Freeform 50"/>
              <p:cNvSpPr/>
              <p:nvPr/>
            </p:nvSpPr>
            <p:spPr>
              <a:xfrm>
                <a:off x="2658102"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1" name="Freeform 51"/>
              <p:cNvSpPr/>
              <p:nvPr/>
            </p:nvSpPr>
            <p:spPr>
              <a:xfrm>
                <a:off x="3322628"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2" name="Freeform 52"/>
              <p:cNvSpPr/>
              <p:nvPr/>
            </p:nvSpPr>
            <p:spPr>
              <a:xfrm>
                <a:off x="3987153" y="10287000"/>
                <a:ext cx="187006" cy="0"/>
              </a:xfrm>
              <a:custGeom>
                <a:avLst/>
                <a:gdLst/>
                <a:ahLst/>
                <a:cxnLst/>
                <a:rect l="l" t="t" r="r" b="b"/>
                <a:pathLst>
                  <a:path w="187006">
                    <a:moveTo>
                      <a:pt x="0" y="0"/>
                    </a:moveTo>
                    <a:lnTo>
                      <a:pt x="0" y="0"/>
                    </a:lnTo>
                    <a:lnTo>
                      <a:pt x="187007" y="0"/>
                    </a:lnTo>
                    <a:lnTo>
                      <a:pt x="187007" y="0"/>
                    </a:lnTo>
                    <a:close/>
                  </a:path>
                </a:pathLst>
              </a:custGeom>
              <a:solidFill>
                <a:srgbClr val="C98860"/>
              </a:solidFill>
            </p:spPr>
          </p:sp>
          <p:sp>
            <p:nvSpPr>
              <p:cNvPr id="53" name="Freeform 53"/>
              <p:cNvSpPr/>
              <p:nvPr/>
            </p:nvSpPr>
            <p:spPr>
              <a:xfrm>
                <a:off x="4651679"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4" name="Freeform 54"/>
              <p:cNvSpPr/>
              <p:nvPr/>
            </p:nvSpPr>
            <p:spPr>
              <a:xfrm>
                <a:off x="5316205"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5" name="Freeform 55"/>
              <p:cNvSpPr/>
              <p:nvPr/>
            </p:nvSpPr>
            <p:spPr>
              <a:xfrm>
                <a:off x="5980730"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6" name="Freeform 56"/>
              <p:cNvSpPr/>
              <p:nvPr/>
            </p:nvSpPr>
            <p:spPr>
              <a:xfrm>
                <a:off x="6645256" y="10287000"/>
                <a:ext cx="187006" cy="0"/>
              </a:xfrm>
              <a:custGeom>
                <a:avLst/>
                <a:gdLst/>
                <a:ahLst/>
                <a:cxnLst/>
                <a:rect l="l" t="t" r="r" b="b"/>
                <a:pathLst>
                  <a:path w="187006">
                    <a:moveTo>
                      <a:pt x="0" y="0"/>
                    </a:moveTo>
                    <a:lnTo>
                      <a:pt x="0" y="0"/>
                    </a:lnTo>
                    <a:lnTo>
                      <a:pt x="187005" y="0"/>
                    </a:lnTo>
                    <a:lnTo>
                      <a:pt x="187005" y="0"/>
                    </a:lnTo>
                    <a:close/>
                  </a:path>
                </a:pathLst>
              </a:custGeom>
              <a:solidFill>
                <a:srgbClr val="C98860"/>
              </a:solidFill>
            </p:spPr>
          </p:sp>
          <p:sp>
            <p:nvSpPr>
              <p:cNvPr id="57" name="Freeform 57"/>
              <p:cNvSpPr/>
              <p:nvPr/>
            </p:nvSpPr>
            <p:spPr>
              <a:xfrm>
                <a:off x="7309781"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58" name="Freeform 58"/>
              <p:cNvSpPr/>
              <p:nvPr/>
            </p:nvSpPr>
            <p:spPr>
              <a:xfrm>
                <a:off x="7974306" y="10287000"/>
                <a:ext cx="187006" cy="0"/>
              </a:xfrm>
              <a:custGeom>
                <a:avLst/>
                <a:gdLst/>
                <a:ahLst/>
                <a:cxnLst/>
                <a:rect l="l" t="t" r="r" b="b"/>
                <a:pathLst>
                  <a:path w="187006">
                    <a:moveTo>
                      <a:pt x="0" y="0"/>
                    </a:moveTo>
                    <a:lnTo>
                      <a:pt x="0" y="0"/>
                    </a:lnTo>
                    <a:lnTo>
                      <a:pt x="187007" y="0"/>
                    </a:lnTo>
                    <a:lnTo>
                      <a:pt x="187007" y="0"/>
                    </a:lnTo>
                    <a:close/>
                  </a:path>
                </a:pathLst>
              </a:custGeom>
              <a:solidFill>
                <a:srgbClr val="C98860"/>
              </a:solidFill>
            </p:spPr>
          </p:sp>
          <p:sp>
            <p:nvSpPr>
              <p:cNvPr id="59" name="Freeform 59"/>
              <p:cNvSpPr/>
              <p:nvPr/>
            </p:nvSpPr>
            <p:spPr>
              <a:xfrm>
                <a:off x="8638832"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60" name="Freeform 60"/>
              <p:cNvSpPr/>
              <p:nvPr/>
            </p:nvSpPr>
            <p:spPr>
              <a:xfrm>
                <a:off x="9303358"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61" name="Freeform 61"/>
              <p:cNvSpPr/>
              <p:nvPr/>
            </p:nvSpPr>
            <p:spPr>
              <a:xfrm>
                <a:off x="9967883"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62" name="Freeform 62"/>
              <p:cNvSpPr/>
              <p:nvPr/>
            </p:nvSpPr>
            <p:spPr>
              <a:xfrm>
                <a:off x="10632409" y="10287000"/>
                <a:ext cx="187006" cy="0"/>
              </a:xfrm>
              <a:custGeom>
                <a:avLst/>
                <a:gdLst/>
                <a:ahLst/>
                <a:cxnLst/>
                <a:rect l="l" t="t" r="r" b="b"/>
                <a:pathLst>
                  <a:path w="187006">
                    <a:moveTo>
                      <a:pt x="0" y="0"/>
                    </a:moveTo>
                    <a:lnTo>
                      <a:pt x="0" y="0"/>
                    </a:lnTo>
                    <a:lnTo>
                      <a:pt x="187006" y="0"/>
                    </a:lnTo>
                    <a:lnTo>
                      <a:pt x="187006" y="0"/>
                    </a:lnTo>
                    <a:close/>
                  </a:path>
                </a:pathLst>
              </a:custGeom>
              <a:solidFill>
                <a:srgbClr val="C98860"/>
              </a:solidFill>
            </p:spPr>
          </p:sp>
          <p:sp>
            <p:nvSpPr>
              <p:cNvPr id="63" name="Freeform 63"/>
              <p:cNvSpPr/>
              <p:nvPr/>
            </p:nvSpPr>
            <p:spPr>
              <a:xfrm>
                <a:off x="212406"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64" name="Freeform 64"/>
              <p:cNvSpPr/>
              <p:nvPr/>
            </p:nvSpPr>
            <p:spPr>
              <a:xfrm>
                <a:off x="876932"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65" name="Freeform 65"/>
              <p:cNvSpPr/>
              <p:nvPr/>
            </p:nvSpPr>
            <p:spPr>
              <a:xfrm>
                <a:off x="1541457"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66" name="Freeform 66"/>
              <p:cNvSpPr/>
              <p:nvPr/>
            </p:nvSpPr>
            <p:spPr>
              <a:xfrm>
                <a:off x="2205983"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67" name="Freeform 67"/>
              <p:cNvSpPr/>
              <p:nvPr/>
            </p:nvSpPr>
            <p:spPr>
              <a:xfrm>
                <a:off x="2870508" y="1838960"/>
                <a:ext cx="187006" cy="8448040"/>
              </a:xfrm>
              <a:custGeom>
                <a:avLst/>
                <a:gdLst/>
                <a:ahLst/>
                <a:cxnLst/>
                <a:rect l="l" t="t" r="r" b="b"/>
                <a:pathLst>
                  <a:path w="187006" h="8448040">
                    <a:moveTo>
                      <a:pt x="0" y="8448040"/>
                    </a:moveTo>
                    <a:lnTo>
                      <a:pt x="0" y="14961"/>
                    </a:lnTo>
                    <a:cubicBezTo>
                      <a:pt x="0" y="10993"/>
                      <a:pt x="1577" y="7188"/>
                      <a:pt x="4382" y="4382"/>
                    </a:cubicBezTo>
                    <a:cubicBezTo>
                      <a:pt x="7188" y="1576"/>
                      <a:pt x="10993" y="0"/>
                      <a:pt x="14961" y="0"/>
                    </a:cubicBezTo>
                    <a:lnTo>
                      <a:pt x="172046" y="0"/>
                    </a:lnTo>
                    <a:cubicBezTo>
                      <a:pt x="176014" y="0"/>
                      <a:pt x="179819" y="1576"/>
                      <a:pt x="182624" y="4382"/>
                    </a:cubicBezTo>
                    <a:cubicBezTo>
                      <a:pt x="185430" y="7188"/>
                      <a:pt x="187006" y="10993"/>
                      <a:pt x="187006" y="14961"/>
                    </a:cubicBezTo>
                    <a:lnTo>
                      <a:pt x="187006" y="8448040"/>
                    </a:lnTo>
                    <a:close/>
                  </a:path>
                </a:pathLst>
              </a:custGeom>
              <a:solidFill>
                <a:srgbClr val="A95D54"/>
              </a:solidFill>
            </p:spPr>
          </p:sp>
          <p:sp>
            <p:nvSpPr>
              <p:cNvPr id="68" name="Freeform 68"/>
              <p:cNvSpPr/>
              <p:nvPr/>
            </p:nvSpPr>
            <p:spPr>
              <a:xfrm>
                <a:off x="3535034" y="4976495"/>
                <a:ext cx="187006" cy="5310505"/>
              </a:xfrm>
              <a:custGeom>
                <a:avLst/>
                <a:gdLst/>
                <a:ahLst/>
                <a:cxnLst/>
                <a:rect l="l" t="t" r="r" b="b"/>
                <a:pathLst>
                  <a:path w="187006" h="5310505">
                    <a:moveTo>
                      <a:pt x="0" y="5310505"/>
                    </a:moveTo>
                    <a:lnTo>
                      <a:pt x="0" y="14960"/>
                    </a:lnTo>
                    <a:cubicBezTo>
                      <a:pt x="0" y="6698"/>
                      <a:pt x="6698" y="0"/>
                      <a:pt x="14960" y="0"/>
                    </a:cubicBezTo>
                    <a:lnTo>
                      <a:pt x="172046" y="0"/>
                    </a:lnTo>
                    <a:cubicBezTo>
                      <a:pt x="180308" y="0"/>
                      <a:pt x="187006" y="6698"/>
                      <a:pt x="187006" y="14960"/>
                    </a:cubicBezTo>
                    <a:lnTo>
                      <a:pt x="187006" y="5310505"/>
                    </a:lnTo>
                    <a:close/>
                  </a:path>
                </a:pathLst>
              </a:custGeom>
              <a:solidFill>
                <a:srgbClr val="A95D54"/>
              </a:solidFill>
            </p:spPr>
          </p:sp>
          <p:sp>
            <p:nvSpPr>
              <p:cNvPr id="69" name="Freeform 69"/>
              <p:cNvSpPr/>
              <p:nvPr/>
            </p:nvSpPr>
            <p:spPr>
              <a:xfrm>
                <a:off x="4199560" y="7316788"/>
                <a:ext cx="187006" cy="2970212"/>
              </a:xfrm>
              <a:custGeom>
                <a:avLst/>
                <a:gdLst/>
                <a:ahLst/>
                <a:cxnLst/>
                <a:rect l="l" t="t" r="r" b="b"/>
                <a:pathLst>
                  <a:path w="187006" h="2970212">
                    <a:moveTo>
                      <a:pt x="0" y="2970212"/>
                    </a:moveTo>
                    <a:lnTo>
                      <a:pt x="0" y="14960"/>
                    </a:lnTo>
                    <a:cubicBezTo>
                      <a:pt x="0" y="6698"/>
                      <a:pt x="6698" y="0"/>
                      <a:pt x="14960" y="0"/>
                    </a:cubicBezTo>
                    <a:lnTo>
                      <a:pt x="172045" y="0"/>
                    </a:lnTo>
                    <a:cubicBezTo>
                      <a:pt x="176012" y="0"/>
                      <a:pt x="179818" y="1575"/>
                      <a:pt x="182624" y="4381"/>
                    </a:cubicBezTo>
                    <a:cubicBezTo>
                      <a:pt x="185429" y="7187"/>
                      <a:pt x="187006" y="10992"/>
                      <a:pt x="187006" y="14960"/>
                    </a:cubicBezTo>
                    <a:lnTo>
                      <a:pt x="187006" y="2970212"/>
                    </a:lnTo>
                    <a:close/>
                  </a:path>
                </a:pathLst>
              </a:custGeom>
              <a:solidFill>
                <a:srgbClr val="A95D54"/>
              </a:solidFill>
            </p:spPr>
          </p:sp>
          <p:sp>
            <p:nvSpPr>
              <p:cNvPr id="70" name="Freeform 70"/>
              <p:cNvSpPr/>
              <p:nvPr/>
            </p:nvSpPr>
            <p:spPr>
              <a:xfrm>
                <a:off x="4864085" y="7908290"/>
                <a:ext cx="187006" cy="2378710"/>
              </a:xfrm>
              <a:custGeom>
                <a:avLst/>
                <a:gdLst/>
                <a:ahLst/>
                <a:cxnLst/>
                <a:rect l="l" t="t" r="r" b="b"/>
                <a:pathLst>
                  <a:path w="187006" h="2378710">
                    <a:moveTo>
                      <a:pt x="0" y="2378710"/>
                    </a:moveTo>
                    <a:lnTo>
                      <a:pt x="0" y="14960"/>
                    </a:lnTo>
                    <a:cubicBezTo>
                      <a:pt x="0" y="10993"/>
                      <a:pt x="1576" y="7187"/>
                      <a:pt x="4382" y="4382"/>
                    </a:cubicBezTo>
                    <a:cubicBezTo>
                      <a:pt x="7187" y="1576"/>
                      <a:pt x="10993" y="0"/>
                      <a:pt x="14961" y="0"/>
                    </a:cubicBezTo>
                    <a:lnTo>
                      <a:pt x="172046" y="0"/>
                    </a:lnTo>
                    <a:cubicBezTo>
                      <a:pt x="180308" y="0"/>
                      <a:pt x="187006" y="6698"/>
                      <a:pt x="187006" y="14960"/>
                    </a:cubicBezTo>
                    <a:lnTo>
                      <a:pt x="187006" y="2378710"/>
                    </a:lnTo>
                    <a:close/>
                  </a:path>
                </a:pathLst>
              </a:custGeom>
              <a:solidFill>
                <a:srgbClr val="A95D54"/>
              </a:solidFill>
            </p:spPr>
          </p:sp>
          <p:sp>
            <p:nvSpPr>
              <p:cNvPr id="71" name="Freeform 71"/>
              <p:cNvSpPr/>
              <p:nvPr/>
            </p:nvSpPr>
            <p:spPr>
              <a:xfrm>
                <a:off x="5528611"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2" name="Freeform 72"/>
              <p:cNvSpPr/>
              <p:nvPr/>
            </p:nvSpPr>
            <p:spPr>
              <a:xfrm>
                <a:off x="6193136"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3" name="Freeform 73"/>
              <p:cNvSpPr/>
              <p:nvPr/>
            </p:nvSpPr>
            <p:spPr>
              <a:xfrm>
                <a:off x="6857661" y="10287000"/>
                <a:ext cx="187006" cy="0"/>
              </a:xfrm>
              <a:custGeom>
                <a:avLst/>
                <a:gdLst/>
                <a:ahLst/>
                <a:cxnLst/>
                <a:rect l="l" t="t" r="r" b="b"/>
                <a:pathLst>
                  <a:path w="187006">
                    <a:moveTo>
                      <a:pt x="0" y="0"/>
                    </a:moveTo>
                    <a:lnTo>
                      <a:pt x="0" y="0"/>
                    </a:lnTo>
                    <a:lnTo>
                      <a:pt x="187007" y="0"/>
                    </a:lnTo>
                    <a:lnTo>
                      <a:pt x="187007" y="0"/>
                    </a:lnTo>
                    <a:close/>
                  </a:path>
                </a:pathLst>
              </a:custGeom>
              <a:solidFill>
                <a:srgbClr val="A95D54"/>
              </a:solidFill>
            </p:spPr>
          </p:sp>
          <p:sp>
            <p:nvSpPr>
              <p:cNvPr id="74" name="Freeform 74"/>
              <p:cNvSpPr/>
              <p:nvPr/>
            </p:nvSpPr>
            <p:spPr>
              <a:xfrm>
                <a:off x="7522187"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5" name="Freeform 75"/>
              <p:cNvSpPr/>
              <p:nvPr/>
            </p:nvSpPr>
            <p:spPr>
              <a:xfrm>
                <a:off x="8186713"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6" name="Freeform 76"/>
              <p:cNvSpPr/>
              <p:nvPr/>
            </p:nvSpPr>
            <p:spPr>
              <a:xfrm>
                <a:off x="8851238"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7" name="Freeform 77"/>
              <p:cNvSpPr/>
              <p:nvPr/>
            </p:nvSpPr>
            <p:spPr>
              <a:xfrm>
                <a:off x="9515764"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8" name="Freeform 78"/>
              <p:cNvSpPr/>
              <p:nvPr/>
            </p:nvSpPr>
            <p:spPr>
              <a:xfrm>
                <a:off x="10180289"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79" name="Freeform 79"/>
              <p:cNvSpPr/>
              <p:nvPr/>
            </p:nvSpPr>
            <p:spPr>
              <a:xfrm>
                <a:off x="10844815" y="10287000"/>
                <a:ext cx="187006" cy="0"/>
              </a:xfrm>
              <a:custGeom>
                <a:avLst/>
                <a:gdLst/>
                <a:ahLst/>
                <a:cxnLst/>
                <a:rect l="l" t="t" r="r" b="b"/>
                <a:pathLst>
                  <a:path w="187006">
                    <a:moveTo>
                      <a:pt x="0" y="0"/>
                    </a:moveTo>
                    <a:lnTo>
                      <a:pt x="0" y="0"/>
                    </a:lnTo>
                    <a:lnTo>
                      <a:pt x="187006" y="0"/>
                    </a:lnTo>
                    <a:lnTo>
                      <a:pt x="187006" y="0"/>
                    </a:lnTo>
                    <a:close/>
                  </a:path>
                </a:pathLst>
              </a:custGeom>
              <a:solidFill>
                <a:srgbClr val="A95D54"/>
              </a:solidFill>
            </p:spPr>
          </p:sp>
          <p:sp>
            <p:nvSpPr>
              <p:cNvPr id="80" name="Freeform 80"/>
              <p:cNvSpPr/>
              <p:nvPr/>
            </p:nvSpPr>
            <p:spPr>
              <a:xfrm>
                <a:off x="424812"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1" name="Freeform 81"/>
              <p:cNvSpPr/>
              <p:nvPr/>
            </p:nvSpPr>
            <p:spPr>
              <a:xfrm>
                <a:off x="1089338"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2" name="Freeform 82"/>
              <p:cNvSpPr/>
              <p:nvPr/>
            </p:nvSpPr>
            <p:spPr>
              <a:xfrm>
                <a:off x="1753863"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3" name="Freeform 83"/>
              <p:cNvSpPr/>
              <p:nvPr/>
            </p:nvSpPr>
            <p:spPr>
              <a:xfrm>
                <a:off x="2418389"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4" name="Freeform 84"/>
              <p:cNvSpPr/>
              <p:nvPr/>
            </p:nvSpPr>
            <p:spPr>
              <a:xfrm>
                <a:off x="3082914" y="10287000"/>
                <a:ext cx="187006" cy="0"/>
              </a:xfrm>
              <a:custGeom>
                <a:avLst/>
                <a:gdLst/>
                <a:ahLst/>
                <a:cxnLst/>
                <a:rect l="l" t="t" r="r" b="b"/>
                <a:pathLst>
                  <a:path w="187006">
                    <a:moveTo>
                      <a:pt x="0" y="0"/>
                    </a:moveTo>
                    <a:lnTo>
                      <a:pt x="0" y="0"/>
                    </a:lnTo>
                    <a:lnTo>
                      <a:pt x="187007" y="0"/>
                    </a:lnTo>
                    <a:lnTo>
                      <a:pt x="187007" y="0"/>
                    </a:lnTo>
                    <a:close/>
                  </a:path>
                </a:pathLst>
              </a:custGeom>
              <a:solidFill>
                <a:srgbClr val="823749"/>
              </a:solidFill>
            </p:spPr>
          </p:sp>
          <p:sp>
            <p:nvSpPr>
              <p:cNvPr id="85" name="Freeform 85"/>
              <p:cNvSpPr/>
              <p:nvPr/>
            </p:nvSpPr>
            <p:spPr>
              <a:xfrm>
                <a:off x="3747440"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6" name="Freeform 86"/>
              <p:cNvSpPr/>
              <p:nvPr/>
            </p:nvSpPr>
            <p:spPr>
              <a:xfrm>
                <a:off x="4411966"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7" name="Freeform 87"/>
              <p:cNvSpPr/>
              <p:nvPr/>
            </p:nvSpPr>
            <p:spPr>
              <a:xfrm>
                <a:off x="5076491" y="10287000"/>
                <a:ext cx="187006" cy="0"/>
              </a:xfrm>
              <a:custGeom>
                <a:avLst/>
                <a:gdLst/>
                <a:ahLst/>
                <a:cxnLst/>
                <a:rect l="l" t="t" r="r" b="b"/>
                <a:pathLst>
                  <a:path w="187006">
                    <a:moveTo>
                      <a:pt x="0" y="0"/>
                    </a:moveTo>
                    <a:lnTo>
                      <a:pt x="0" y="0"/>
                    </a:lnTo>
                    <a:lnTo>
                      <a:pt x="187006" y="0"/>
                    </a:lnTo>
                    <a:lnTo>
                      <a:pt x="187006" y="0"/>
                    </a:lnTo>
                    <a:close/>
                  </a:path>
                </a:pathLst>
              </a:custGeom>
              <a:solidFill>
                <a:srgbClr val="823749"/>
              </a:solidFill>
            </p:spPr>
          </p:sp>
          <p:sp>
            <p:nvSpPr>
              <p:cNvPr id="88" name="Freeform 88"/>
              <p:cNvSpPr/>
              <p:nvPr/>
            </p:nvSpPr>
            <p:spPr>
              <a:xfrm>
                <a:off x="5741017" y="4513580"/>
                <a:ext cx="187006" cy="5773420"/>
              </a:xfrm>
              <a:custGeom>
                <a:avLst/>
                <a:gdLst/>
                <a:ahLst/>
                <a:cxnLst/>
                <a:rect l="l" t="t" r="r" b="b"/>
                <a:pathLst>
                  <a:path w="187006" h="5773420">
                    <a:moveTo>
                      <a:pt x="0" y="5773420"/>
                    </a:moveTo>
                    <a:lnTo>
                      <a:pt x="0" y="14961"/>
                    </a:lnTo>
                    <a:cubicBezTo>
                      <a:pt x="0" y="10993"/>
                      <a:pt x="1576" y="7187"/>
                      <a:pt x="4381" y="4382"/>
                    </a:cubicBezTo>
                    <a:cubicBezTo>
                      <a:pt x="7187" y="1576"/>
                      <a:pt x="10992" y="0"/>
                      <a:pt x="14960" y="0"/>
                    </a:cubicBezTo>
                    <a:lnTo>
                      <a:pt x="172045" y="0"/>
                    </a:lnTo>
                    <a:cubicBezTo>
                      <a:pt x="176013" y="0"/>
                      <a:pt x="179818" y="1576"/>
                      <a:pt x="182624" y="4382"/>
                    </a:cubicBezTo>
                    <a:cubicBezTo>
                      <a:pt x="185429" y="7187"/>
                      <a:pt x="187006" y="10993"/>
                      <a:pt x="187006" y="14961"/>
                    </a:cubicBezTo>
                    <a:lnTo>
                      <a:pt x="187006" y="5773420"/>
                    </a:lnTo>
                    <a:close/>
                  </a:path>
                </a:pathLst>
              </a:custGeom>
              <a:solidFill>
                <a:srgbClr val="823749"/>
              </a:solidFill>
            </p:spPr>
          </p:sp>
          <p:sp>
            <p:nvSpPr>
              <p:cNvPr id="89" name="Freeform 89"/>
              <p:cNvSpPr/>
              <p:nvPr/>
            </p:nvSpPr>
            <p:spPr>
              <a:xfrm>
                <a:off x="6405542" y="5053647"/>
                <a:ext cx="187006" cy="5233353"/>
              </a:xfrm>
              <a:custGeom>
                <a:avLst/>
                <a:gdLst/>
                <a:ahLst/>
                <a:cxnLst/>
                <a:rect l="l" t="t" r="r" b="b"/>
                <a:pathLst>
                  <a:path w="187006" h="5233353">
                    <a:moveTo>
                      <a:pt x="0" y="5233353"/>
                    </a:moveTo>
                    <a:lnTo>
                      <a:pt x="0" y="14961"/>
                    </a:lnTo>
                    <a:cubicBezTo>
                      <a:pt x="0" y="10993"/>
                      <a:pt x="1577" y="7188"/>
                      <a:pt x="4382" y="4382"/>
                    </a:cubicBezTo>
                    <a:cubicBezTo>
                      <a:pt x="7188" y="1577"/>
                      <a:pt x="10993" y="0"/>
                      <a:pt x="14961" y="0"/>
                    </a:cubicBezTo>
                    <a:lnTo>
                      <a:pt x="172046" y="0"/>
                    </a:lnTo>
                    <a:cubicBezTo>
                      <a:pt x="176014" y="0"/>
                      <a:pt x="179819" y="1577"/>
                      <a:pt x="182624" y="4382"/>
                    </a:cubicBezTo>
                    <a:cubicBezTo>
                      <a:pt x="185430" y="7188"/>
                      <a:pt x="187006" y="10993"/>
                      <a:pt x="187006" y="14961"/>
                    </a:cubicBezTo>
                    <a:lnTo>
                      <a:pt x="187006" y="5233353"/>
                    </a:lnTo>
                    <a:close/>
                  </a:path>
                </a:pathLst>
              </a:custGeom>
              <a:solidFill>
                <a:srgbClr val="823749"/>
              </a:solidFill>
            </p:spPr>
          </p:sp>
          <p:sp>
            <p:nvSpPr>
              <p:cNvPr id="90" name="Freeform 90"/>
              <p:cNvSpPr/>
              <p:nvPr/>
            </p:nvSpPr>
            <p:spPr>
              <a:xfrm>
                <a:off x="7070068" y="7496810"/>
                <a:ext cx="187006" cy="2790190"/>
              </a:xfrm>
              <a:custGeom>
                <a:avLst/>
                <a:gdLst/>
                <a:ahLst/>
                <a:cxnLst/>
                <a:rect l="l" t="t" r="r" b="b"/>
                <a:pathLst>
                  <a:path w="187006" h="2790190">
                    <a:moveTo>
                      <a:pt x="0" y="2790190"/>
                    </a:moveTo>
                    <a:lnTo>
                      <a:pt x="0" y="14960"/>
                    </a:lnTo>
                    <a:cubicBezTo>
                      <a:pt x="0" y="6698"/>
                      <a:pt x="6698" y="0"/>
                      <a:pt x="14960" y="0"/>
                    </a:cubicBezTo>
                    <a:lnTo>
                      <a:pt x="172045" y="0"/>
                    </a:lnTo>
                    <a:cubicBezTo>
                      <a:pt x="176013" y="0"/>
                      <a:pt x="179818" y="1576"/>
                      <a:pt x="182624" y="4382"/>
                    </a:cubicBezTo>
                    <a:cubicBezTo>
                      <a:pt x="185429" y="7187"/>
                      <a:pt x="187006" y="10992"/>
                      <a:pt x="187006" y="14960"/>
                    </a:cubicBezTo>
                    <a:lnTo>
                      <a:pt x="187006" y="2790190"/>
                    </a:lnTo>
                    <a:close/>
                  </a:path>
                </a:pathLst>
              </a:custGeom>
              <a:solidFill>
                <a:srgbClr val="823749"/>
              </a:solidFill>
            </p:spPr>
          </p:sp>
          <p:sp>
            <p:nvSpPr>
              <p:cNvPr id="91" name="Freeform 91"/>
              <p:cNvSpPr/>
              <p:nvPr/>
            </p:nvSpPr>
            <p:spPr>
              <a:xfrm>
                <a:off x="7734593" y="8268335"/>
                <a:ext cx="187006" cy="2018665"/>
              </a:xfrm>
              <a:custGeom>
                <a:avLst/>
                <a:gdLst/>
                <a:ahLst/>
                <a:cxnLst/>
                <a:rect l="l" t="t" r="r" b="b"/>
                <a:pathLst>
                  <a:path w="187006" h="2018665">
                    <a:moveTo>
                      <a:pt x="0" y="2018665"/>
                    </a:moveTo>
                    <a:lnTo>
                      <a:pt x="0" y="14960"/>
                    </a:lnTo>
                    <a:cubicBezTo>
                      <a:pt x="0" y="10992"/>
                      <a:pt x="1577" y="7187"/>
                      <a:pt x="4382" y="4382"/>
                    </a:cubicBezTo>
                    <a:cubicBezTo>
                      <a:pt x="7188" y="1576"/>
                      <a:pt x="10993" y="0"/>
                      <a:pt x="14961" y="0"/>
                    </a:cubicBezTo>
                    <a:lnTo>
                      <a:pt x="172046" y="0"/>
                    </a:lnTo>
                    <a:cubicBezTo>
                      <a:pt x="180308" y="0"/>
                      <a:pt x="187006" y="6698"/>
                      <a:pt x="187006" y="14960"/>
                    </a:cubicBezTo>
                    <a:lnTo>
                      <a:pt x="187006" y="2018665"/>
                    </a:lnTo>
                    <a:close/>
                  </a:path>
                </a:pathLst>
              </a:custGeom>
              <a:solidFill>
                <a:srgbClr val="823749"/>
              </a:solidFill>
            </p:spPr>
          </p:sp>
          <p:sp>
            <p:nvSpPr>
              <p:cNvPr id="92" name="Freeform 92"/>
              <p:cNvSpPr/>
              <p:nvPr/>
            </p:nvSpPr>
            <p:spPr>
              <a:xfrm>
                <a:off x="8399119" y="9065578"/>
                <a:ext cx="187006" cy="1221422"/>
              </a:xfrm>
              <a:custGeom>
                <a:avLst/>
                <a:gdLst/>
                <a:ahLst/>
                <a:cxnLst/>
                <a:rect l="l" t="t" r="r" b="b"/>
                <a:pathLst>
                  <a:path w="187006" h="1221422">
                    <a:moveTo>
                      <a:pt x="0" y="1221422"/>
                    </a:moveTo>
                    <a:lnTo>
                      <a:pt x="0" y="14960"/>
                    </a:lnTo>
                    <a:cubicBezTo>
                      <a:pt x="0" y="6698"/>
                      <a:pt x="6698" y="0"/>
                      <a:pt x="14960" y="0"/>
                    </a:cubicBezTo>
                    <a:lnTo>
                      <a:pt x="172045" y="0"/>
                    </a:lnTo>
                    <a:cubicBezTo>
                      <a:pt x="180308" y="0"/>
                      <a:pt x="187006" y="6698"/>
                      <a:pt x="187006" y="14960"/>
                    </a:cubicBezTo>
                    <a:lnTo>
                      <a:pt x="187006" y="1221422"/>
                    </a:lnTo>
                    <a:close/>
                  </a:path>
                </a:pathLst>
              </a:custGeom>
              <a:solidFill>
                <a:srgbClr val="823749"/>
              </a:solidFill>
            </p:spPr>
          </p:sp>
          <p:sp>
            <p:nvSpPr>
              <p:cNvPr id="93" name="Freeform 93"/>
              <p:cNvSpPr/>
              <p:nvPr/>
            </p:nvSpPr>
            <p:spPr>
              <a:xfrm>
                <a:off x="9063644" y="9579928"/>
                <a:ext cx="187006" cy="707072"/>
              </a:xfrm>
              <a:custGeom>
                <a:avLst/>
                <a:gdLst/>
                <a:ahLst/>
                <a:cxnLst/>
                <a:rect l="l" t="t" r="r" b="b"/>
                <a:pathLst>
                  <a:path w="187006" h="707072">
                    <a:moveTo>
                      <a:pt x="0" y="707072"/>
                    </a:moveTo>
                    <a:lnTo>
                      <a:pt x="0" y="14960"/>
                    </a:lnTo>
                    <a:cubicBezTo>
                      <a:pt x="0" y="6698"/>
                      <a:pt x="6698" y="0"/>
                      <a:pt x="14961" y="0"/>
                    </a:cubicBezTo>
                    <a:lnTo>
                      <a:pt x="172046" y="0"/>
                    </a:lnTo>
                    <a:cubicBezTo>
                      <a:pt x="180308" y="0"/>
                      <a:pt x="187006" y="6698"/>
                      <a:pt x="187006" y="14960"/>
                    </a:cubicBezTo>
                    <a:lnTo>
                      <a:pt x="187006" y="707072"/>
                    </a:lnTo>
                    <a:close/>
                  </a:path>
                </a:pathLst>
              </a:custGeom>
              <a:solidFill>
                <a:srgbClr val="823749"/>
              </a:solidFill>
            </p:spPr>
          </p:sp>
          <p:sp>
            <p:nvSpPr>
              <p:cNvPr id="94" name="Freeform 94"/>
              <p:cNvSpPr/>
              <p:nvPr/>
            </p:nvSpPr>
            <p:spPr>
              <a:xfrm>
                <a:off x="9728170" y="9862820"/>
                <a:ext cx="187006" cy="424180"/>
              </a:xfrm>
              <a:custGeom>
                <a:avLst/>
                <a:gdLst/>
                <a:ahLst/>
                <a:cxnLst/>
                <a:rect l="l" t="t" r="r" b="b"/>
                <a:pathLst>
                  <a:path w="187006" h="424180">
                    <a:moveTo>
                      <a:pt x="0" y="424180"/>
                    </a:moveTo>
                    <a:lnTo>
                      <a:pt x="0" y="14961"/>
                    </a:lnTo>
                    <a:cubicBezTo>
                      <a:pt x="0" y="10993"/>
                      <a:pt x="1576" y="7188"/>
                      <a:pt x="4382" y="4382"/>
                    </a:cubicBezTo>
                    <a:cubicBezTo>
                      <a:pt x="7187" y="1576"/>
                      <a:pt x="10992" y="0"/>
                      <a:pt x="14960" y="0"/>
                    </a:cubicBezTo>
                    <a:lnTo>
                      <a:pt x="172046" y="0"/>
                    </a:lnTo>
                    <a:cubicBezTo>
                      <a:pt x="176014" y="0"/>
                      <a:pt x="179819" y="1576"/>
                      <a:pt x="182624" y="4382"/>
                    </a:cubicBezTo>
                    <a:cubicBezTo>
                      <a:pt x="185430" y="7188"/>
                      <a:pt x="187006" y="10993"/>
                      <a:pt x="187006" y="14961"/>
                    </a:cubicBezTo>
                    <a:lnTo>
                      <a:pt x="187006" y="424180"/>
                    </a:lnTo>
                    <a:close/>
                  </a:path>
                </a:pathLst>
              </a:custGeom>
              <a:solidFill>
                <a:srgbClr val="823749"/>
              </a:solidFill>
            </p:spPr>
          </p:sp>
          <p:sp>
            <p:nvSpPr>
              <p:cNvPr id="95" name="Freeform 95"/>
              <p:cNvSpPr/>
              <p:nvPr/>
            </p:nvSpPr>
            <p:spPr>
              <a:xfrm>
                <a:off x="10392695" y="9965690"/>
                <a:ext cx="187006" cy="321310"/>
              </a:xfrm>
              <a:custGeom>
                <a:avLst/>
                <a:gdLst/>
                <a:ahLst/>
                <a:cxnLst/>
                <a:rect l="l" t="t" r="r" b="b"/>
                <a:pathLst>
                  <a:path w="187006" h="321310">
                    <a:moveTo>
                      <a:pt x="0" y="321310"/>
                    </a:moveTo>
                    <a:lnTo>
                      <a:pt x="0" y="14960"/>
                    </a:lnTo>
                    <a:cubicBezTo>
                      <a:pt x="0" y="10993"/>
                      <a:pt x="1577" y="7187"/>
                      <a:pt x="4382" y="4382"/>
                    </a:cubicBezTo>
                    <a:cubicBezTo>
                      <a:pt x="7188" y="1576"/>
                      <a:pt x="10993" y="0"/>
                      <a:pt x="14961" y="0"/>
                    </a:cubicBezTo>
                    <a:lnTo>
                      <a:pt x="172046" y="0"/>
                    </a:lnTo>
                    <a:cubicBezTo>
                      <a:pt x="180308" y="0"/>
                      <a:pt x="187007" y="6698"/>
                      <a:pt x="187007" y="14960"/>
                    </a:cubicBezTo>
                    <a:lnTo>
                      <a:pt x="187007" y="321310"/>
                    </a:lnTo>
                    <a:close/>
                  </a:path>
                </a:pathLst>
              </a:custGeom>
              <a:solidFill>
                <a:srgbClr val="823749"/>
              </a:solidFill>
            </p:spPr>
          </p:sp>
          <p:sp>
            <p:nvSpPr>
              <p:cNvPr id="96" name="Freeform 96"/>
              <p:cNvSpPr/>
              <p:nvPr/>
            </p:nvSpPr>
            <p:spPr>
              <a:xfrm>
                <a:off x="11057221" y="10197147"/>
                <a:ext cx="187006" cy="89853"/>
              </a:xfrm>
              <a:custGeom>
                <a:avLst/>
                <a:gdLst/>
                <a:ahLst/>
                <a:cxnLst/>
                <a:rect l="l" t="t" r="r" b="b"/>
                <a:pathLst>
                  <a:path w="187006" h="89853">
                    <a:moveTo>
                      <a:pt x="0" y="89853"/>
                    </a:moveTo>
                    <a:lnTo>
                      <a:pt x="0" y="14961"/>
                    </a:lnTo>
                    <a:cubicBezTo>
                      <a:pt x="0" y="6698"/>
                      <a:pt x="6698" y="0"/>
                      <a:pt x="14961" y="0"/>
                    </a:cubicBezTo>
                    <a:lnTo>
                      <a:pt x="172046" y="0"/>
                    </a:lnTo>
                    <a:cubicBezTo>
                      <a:pt x="180308" y="0"/>
                      <a:pt x="187006" y="6698"/>
                      <a:pt x="187006" y="14961"/>
                    </a:cubicBezTo>
                    <a:lnTo>
                      <a:pt x="187006" y="89853"/>
                    </a:lnTo>
                    <a:close/>
                  </a:path>
                </a:pathLst>
              </a:custGeom>
              <a:solidFill>
                <a:srgbClr val="823749"/>
              </a:solidFill>
            </p:spPr>
          </p:sp>
        </p:grpSp>
      </p:grpSp>
      <p:sp>
        <p:nvSpPr>
          <p:cNvPr id="97" name="TextBox 97"/>
          <p:cNvSpPr txBox="1"/>
          <p:nvPr/>
        </p:nvSpPr>
        <p:spPr>
          <a:xfrm>
            <a:off x="10631320" y="2511469"/>
            <a:ext cx="5760463" cy="381591"/>
          </a:xfrm>
          <a:prstGeom prst="rect">
            <a:avLst/>
          </a:prstGeom>
        </p:spPr>
        <p:txBody>
          <a:bodyPr lIns="0" tIns="0" rIns="0" bIns="0" rtlCol="0" anchor="t">
            <a:spAutoFit/>
          </a:bodyPr>
          <a:lstStyle/>
          <a:p>
            <a:pPr algn="ctr">
              <a:lnSpc>
                <a:spcPts val="3080"/>
              </a:lnSpc>
              <a:spcBef>
                <a:spcPct val="0"/>
              </a:spcBef>
            </a:pPr>
            <a:r>
              <a:rPr lang="en-US" sz="2200">
                <a:solidFill>
                  <a:srgbClr val="522D1C"/>
                </a:solidFill>
                <a:latin typeface="Alice Bold"/>
              </a:rPr>
              <a:t>Sales by Sub-Category (Cluster Column Chart)</a:t>
            </a:r>
          </a:p>
        </p:txBody>
      </p:sp>
      <p:sp>
        <p:nvSpPr>
          <p:cNvPr id="98" name="TextBox 98"/>
          <p:cNvSpPr txBox="1"/>
          <p:nvPr/>
        </p:nvSpPr>
        <p:spPr>
          <a:xfrm rot="-5400000">
            <a:off x="9122175" y="5771560"/>
            <a:ext cx="2041029"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 Sales</a:t>
            </a:r>
          </a:p>
        </p:txBody>
      </p:sp>
      <p:sp>
        <p:nvSpPr>
          <p:cNvPr id="99" name="TextBox 99"/>
          <p:cNvSpPr txBox="1"/>
          <p:nvPr/>
        </p:nvSpPr>
        <p:spPr>
          <a:xfrm>
            <a:off x="12790169" y="9391144"/>
            <a:ext cx="1456134"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Sub-Category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CEAD"/>
        </a:solidFill>
        <a:effectLst/>
      </p:bgPr>
    </p:bg>
    <p:spTree>
      <p:nvGrpSpPr>
        <p:cNvPr id="1" name=""/>
        <p:cNvGrpSpPr/>
        <p:nvPr/>
      </p:nvGrpSpPr>
      <p:grpSpPr>
        <a:xfrm>
          <a:off x="0" y="0"/>
          <a:ext cx="0" cy="0"/>
          <a:chOff x="0" y="0"/>
          <a:chExt cx="0" cy="0"/>
        </a:xfrm>
      </p:grpSpPr>
      <p:sp>
        <p:nvSpPr>
          <p:cNvPr id="2" name="TextBox 2"/>
          <p:cNvSpPr txBox="1"/>
          <p:nvPr/>
        </p:nvSpPr>
        <p:spPr>
          <a:xfrm>
            <a:off x="3071285" y="90031"/>
            <a:ext cx="12145429" cy="2390775"/>
          </a:xfrm>
          <a:prstGeom prst="rect">
            <a:avLst/>
          </a:prstGeom>
        </p:spPr>
        <p:txBody>
          <a:bodyPr lIns="0" tIns="0" rIns="0" bIns="0" rtlCol="0" anchor="t">
            <a:spAutoFit/>
          </a:bodyPr>
          <a:lstStyle/>
          <a:p>
            <a:pPr algn="ctr">
              <a:lnSpc>
                <a:spcPts val="11899"/>
              </a:lnSpc>
            </a:pPr>
            <a:r>
              <a:rPr lang="en-US" sz="8499">
                <a:solidFill>
                  <a:srgbClr val="522D1C"/>
                </a:solidFill>
                <a:ea typeface="Alice Bold"/>
              </a:rPr>
              <a:t>﻿EDA Result</a:t>
            </a:r>
          </a:p>
          <a:p>
            <a:pPr algn="ctr">
              <a:lnSpc>
                <a:spcPts val="7000"/>
              </a:lnSpc>
            </a:pPr>
            <a:r>
              <a:rPr lang="en-US" sz="5000">
                <a:solidFill>
                  <a:srgbClr val="522D1C"/>
                </a:solidFill>
                <a:latin typeface="Alice Bold"/>
              </a:rPr>
              <a:t>Profit by Subcategory</a:t>
            </a:r>
          </a:p>
        </p:txBody>
      </p:sp>
      <p:grpSp>
        <p:nvGrpSpPr>
          <p:cNvPr id="3" name="Group 3"/>
          <p:cNvGrpSpPr/>
          <p:nvPr/>
        </p:nvGrpSpPr>
        <p:grpSpPr>
          <a:xfrm>
            <a:off x="1028700" y="3710516"/>
            <a:ext cx="7276295" cy="5835314"/>
            <a:chOff x="0" y="0"/>
            <a:chExt cx="2870510" cy="2302041"/>
          </a:xfrm>
        </p:grpSpPr>
        <p:sp>
          <p:nvSpPr>
            <p:cNvPr id="4" name="Freeform 4"/>
            <p:cNvSpPr/>
            <p:nvPr/>
          </p:nvSpPr>
          <p:spPr>
            <a:xfrm>
              <a:off x="0" y="0"/>
              <a:ext cx="2870510" cy="2302041"/>
            </a:xfrm>
            <a:custGeom>
              <a:avLst/>
              <a:gdLst/>
              <a:ahLst/>
              <a:cxnLst/>
              <a:rect l="l" t="t" r="r" b="b"/>
              <a:pathLst>
                <a:path w="2870510" h="2302041">
                  <a:moveTo>
                    <a:pt x="0" y="0"/>
                  </a:moveTo>
                  <a:lnTo>
                    <a:pt x="2870510" y="0"/>
                  </a:lnTo>
                  <a:lnTo>
                    <a:pt x="2870510" y="2302041"/>
                  </a:lnTo>
                  <a:lnTo>
                    <a:pt x="0" y="2302041"/>
                  </a:lnTo>
                  <a:close/>
                </a:path>
              </a:pathLst>
            </a:custGeom>
            <a:solidFill>
              <a:srgbClr val="DDA37F"/>
            </a:solidFill>
          </p:spPr>
        </p:sp>
        <p:sp>
          <p:nvSpPr>
            <p:cNvPr id="5" name="TextBox 5"/>
            <p:cNvSpPr txBox="1"/>
            <p:nvPr/>
          </p:nvSpPr>
          <p:spPr>
            <a:xfrm>
              <a:off x="0" y="-38100"/>
              <a:ext cx="812800" cy="850900"/>
            </a:xfrm>
            <a:prstGeom prst="rect">
              <a:avLst/>
            </a:prstGeom>
          </p:spPr>
          <p:txBody>
            <a:bodyPr lIns="33915" tIns="33915" rIns="33915" bIns="33915" rtlCol="0" anchor="ctr"/>
            <a:lstStyle/>
            <a:p>
              <a:pPr algn="ctr">
                <a:lnSpc>
                  <a:spcPts val="2659"/>
                </a:lnSpc>
              </a:pPr>
              <a:endParaRPr/>
            </a:p>
          </p:txBody>
        </p:sp>
      </p:grpSp>
      <p:sp>
        <p:nvSpPr>
          <p:cNvPr id="6" name="TextBox 6"/>
          <p:cNvSpPr txBox="1"/>
          <p:nvPr/>
        </p:nvSpPr>
        <p:spPr>
          <a:xfrm>
            <a:off x="1379113" y="3786548"/>
            <a:ext cx="6575469" cy="5635625"/>
          </a:xfrm>
          <a:prstGeom prst="rect">
            <a:avLst/>
          </a:prstGeom>
        </p:spPr>
        <p:txBody>
          <a:bodyPr lIns="0" tIns="0" rIns="0" bIns="0" rtlCol="0" anchor="t">
            <a:spAutoFit/>
          </a:bodyPr>
          <a:lstStyle/>
          <a:p>
            <a:pPr marL="431801" lvl="1" indent="-215900" algn="just">
              <a:lnSpc>
                <a:spcPts val="2800"/>
              </a:lnSpc>
              <a:buFont typeface="Arial"/>
              <a:buChar char="•"/>
            </a:pPr>
            <a:r>
              <a:rPr lang="en-US" sz="2000">
                <a:solidFill>
                  <a:srgbClr val="522D1C"/>
                </a:solidFill>
                <a:latin typeface="Alegreya Bold"/>
              </a:rPr>
              <a:t>From the cluster column chart, we can see that technology products are leading in profit, followed by office supplies and furniture. </a:t>
            </a:r>
          </a:p>
          <a:p>
            <a:pPr marL="431801" lvl="1" indent="-215900">
              <a:lnSpc>
                <a:spcPts val="2800"/>
              </a:lnSpc>
              <a:buFont typeface="Arial"/>
              <a:buChar char="•"/>
            </a:pPr>
            <a:r>
              <a:rPr lang="en-US" sz="2000">
                <a:solidFill>
                  <a:srgbClr val="522D1C"/>
                </a:solidFill>
                <a:latin typeface="Alegreya Bold"/>
              </a:rPr>
              <a:t>For the profit in technology products, all the products are profitable whereas copiers are the most profitable and machines is the least profitable.</a:t>
            </a:r>
          </a:p>
          <a:p>
            <a:pPr marL="431801" lvl="1" indent="-215900">
              <a:lnSpc>
                <a:spcPts val="2800"/>
              </a:lnSpc>
              <a:buFont typeface="Arial"/>
              <a:buChar char="•"/>
            </a:pPr>
            <a:r>
              <a:rPr lang="en-US" sz="2000">
                <a:solidFill>
                  <a:srgbClr val="522D1C"/>
                </a:solidFill>
                <a:latin typeface="Alegreya Bold"/>
              </a:rPr>
              <a:t>For office supplies and furniture category, the products can be categorised into two categories: profitable and loss. </a:t>
            </a:r>
          </a:p>
          <a:p>
            <a:pPr marL="431801" lvl="1" indent="-215900">
              <a:lnSpc>
                <a:spcPts val="2800"/>
              </a:lnSpc>
              <a:buFont typeface="Arial"/>
              <a:buChar char="•"/>
            </a:pPr>
            <a:r>
              <a:rPr lang="en-US" sz="2000">
                <a:solidFill>
                  <a:srgbClr val="522D1C"/>
                </a:solidFill>
                <a:latin typeface="Alegreya Bold"/>
              </a:rPr>
              <a:t>For office supplies, paper is the most profitable and supplies are the least profitable. Out of these products, supplies are making loss whereas all other products are profitable. </a:t>
            </a:r>
          </a:p>
          <a:p>
            <a:pPr marL="431801" lvl="1" indent="-215900">
              <a:lnSpc>
                <a:spcPts val="2800"/>
              </a:lnSpc>
              <a:buFont typeface="Arial"/>
              <a:buChar char="•"/>
            </a:pPr>
            <a:r>
              <a:rPr lang="en-US" sz="2000">
                <a:solidFill>
                  <a:srgbClr val="522D1C"/>
                </a:solidFill>
                <a:latin typeface="Alegreya Bold"/>
              </a:rPr>
              <a:t>For furniture, chairs are the most profitable and tables are the least profitable. Out of these products, bookcases and tables are making loss, whereas chairs and furnishings are profitable.  </a:t>
            </a:r>
          </a:p>
        </p:txBody>
      </p:sp>
      <p:sp>
        <p:nvSpPr>
          <p:cNvPr id="7" name="TextBox 7"/>
          <p:cNvSpPr txBox="1"/>
          <p:nvPr/>
        </p:nvSpPr>
        <p:spPr>
          <a:xfrm>
            <a:off x="3071285" y="2841712"/>
            <a:ext cx="2708394" cy="903859"/>
          </a:xfrm>
          <a:prstGeom prst="rect">
            <a:avLst/>
          </a:prstGeom>
        </p:spPr>
        <p:txBody>
          <a:bodyPr lIns="0" tIns="0" rIns="0" bIns="0" rtlCol="0" anchor="t">
            <a:spAutoFit/>
          </a:bodyPr>
          <a:lstStyle/>
          <a:p>
            <a:pPr algn="ctr">
              <a:lnSpc>
                <a:spcPts val="7406"/>
              </a:lnSpc>
            </a:pPr>
            <a:r>
              <a:rPr lang="en-US" sz="5290">
                <a:solidFill>
                  <a:srgbClr val="522D1C"/>
                </a:solidFill>
                <a:latin typeface="Alice Bold"/>
              </a:rPr>
              <a:t>Findings </a:t>
            </a:r>
          </a:p>
        </p:txBody>
      </p:sp>
      <p:grpSp>
        <p:nvGrpSpPr>
          <p:cNvPr id="8" name="Group 8"/>
          <p:cNvGrpSpPr/>
          <p:nvPr/>
        </p:nvGrpSpPr>
        <p:grpSpPr>
          <a:xfrm>
            <a:off x="10947825" y="3346029"/>
            <a:ext cx="5488368" cy="6076144"/>
            <a:chOff x="0" y="0"/>
            <a:chExt cx="7317824" cy="8101525"/>
          </a:xfrm>
        </p:grpSpPr>
        <p:sp>
          <p:nvSpPr>
            <p:cNvPr id="9" name="TextBox 9"/>
            <p:cNvSpPr txBox="1"/>
            <p:nvPr/>
          </p:nvSpPr>
          <p:spPr>
            <a:xfrm rot="-2700000">
              <a:off x="217220" y="7178093"/>
              <a:ext cx="847729"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Copiers</a:t>
              </a:r>
            </a:p>
          </p:txBody>
        </p:sp>
        <p:sp>
          <p:nvSpPr>
            <p:cNvPr id="10" name="TextBox 10"/>
            <p:cNvSpPr txBox="1"/>
            <p:nvPr/>
          </p:nvSpPr>
          <p:spPr>
            <a:xfrm rot="-2700000">
              <a:off x="647376" y="7161933"/>
              <a:ext cx="802024"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Phones</a:t>
              </a:r>
            </a:p>
          </p:txBody>
        </p:sp>
        <p:sp>
          <p:nvSpPr>
            <p:cNvPr id="11" name="TextBox 11"/>
            <p:cNvSpPr txBox="1"/>
            <p:nvPr/>
          </p:nvSpPr>
          <p:spPr>
            <a:xfrm rot="-2700000">
              <a:off x="639786" y="7327094"/>
              <a:ext cx="1269168"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Accessories</a:t>
              </a:r>
            </a:p>
          </p:txBody>
        </p:sp>
        <p:sp>
          <p:nvSpPr>
            <p:cNvPr id="12" name="TextBox 12"/>
            <p:cNvSpPr txBox="1"/>
            <p:nvPr/>
          </p:nvSpPr>
          <p:spPr>
            <a:xfrm rot="-2700000">
              <a:off x="1216512" y="7250223"/>
              <a:ext cx="1051746"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Machines</a:t>
              </a:r>
            </a:p>
          </p:txBody>
        </p:sp>
        <p:sp>
          <p:nvSpPr>
            <p:cNvPr id="13" name="TextBox 13"/>
            <p:cNvSpPr txBox="1"/>
            <p:nvPr/>
          </p:nvSpPr>
          <p:spPr>
            <a:xfrm rot="-2700000">
              <a:off x="1954299" y="7106639"/>
              <a:ext cx="645628"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Paper</a:t>
              </a:r>
            </a:p>
          </p:txBody>
        </p:sp>
        <p:sp>
          <p:nvSpPr>
            <p:cNvPr id="14" name="TextBox 14"/>
            <p:cNvSpPr txBox="1"/>
            <p:nvPr/>
          </p:nvSpPr>
          <p:spPr>
            <a:xfrm rot="-2700000">
              <a:off x="2160188" y="7183374"/>
              <a:ext cx="862667"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Binders</a:t>
              </a:r>
            </a:p>
          </p:txBody>
        </p:sp>
        <p:sp>
          <p:nvSpPr>
            <p:cNvPr id="15" name="TextBox 15"/>
            <p:cNvSpPr txBox="1"/>
            <p:nvPr/>
          </p:nvSpPr>
          <p:spPr>
            <a:xfrm rot="-2700000">
              <a:off x="2561575" y="7179131"/>
              <a:ext cx="850666"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Storage</a:t>
              </a:r>
            </a:p>
          </p:txBody>
        </p:sp>
        <p:sp>
          <p:nvSpPr>
            <p:cNvPr id="16" name="TextBox 16"/>
            <p:cNvSpPr txBox="1"/>
            <p:nvPr/>
          </p:nvSpPr>
          <p:spPr>
            <a:xfrm rot="-2700000">
              <a:off x="2652171" y="7303622"/>
              <a:ext cx="1202780"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Appliances</a:t>
              </a:r>
            </a:p>
          </p:txBody>
        </p:sp>
        <p:sp>
          <p:nvSpPr>
            <p:cNvPr id="17" name="TextBox 17"/>
            <p:cNvSpPr txBox="1"/>
            <p:nvPr/>
          </p:nvSpPr>
          <p:spPr>
            <a:xfrm rot="-2700000">
              <a:off x="3116435" y="7273334"/>
              <a:ext cx="1117113"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Envelopes</a:t>
              </a:r>
            </a:p>
          </p:txBody>
        </p:sp>
        <p:sp>
          <p:nvSpPr>
            <p:cNvPr id="18" name="TextBox 18"/>
            <p:cNvSpPr txBox="1"/>
            <p:nvPr/>
          </p:nvSpPr>
          <p:spPr>
            <a:xfrm rot="-2700000">
              <a:off x="4155752" y="7004852"/>
              <a:ext cx="357732"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Art</a:t>
              </a:r>
            </a:p>
          </p:txBody>
        </p:sp>
        <p:sp>
          <p:nvSpPr>
            <p:cNvPr id="19" name="TextBox 19"/>
            <p:cNvSpPr txBox="1"/>
            <p:nvPr/>
          </p:nvSpPr>
          <p:spPr>
            <a:xfrm rot="-2700000">
              <a:off x="4258770" y="7124197"/>
              <a:ext cx="695291"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Labels</a:t>
              </a:r>
            </a:p>
          </p:txBody>
        </p:sp>
        <p:sp>
          <p:nvSpPr>
            <p:cNvPr id="20" name="TextBox 20"/>
            <p:cNvSpPr txBox="1"/>
            <p:nvPr/>
          </p:nvSpPr>
          <p:spPr>
            <a:xfrm rot="-2700000">
              <a:off x="4337488" y="7253609"/>
              <a:ext cx="1061322"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Fasteners</a:t>
              </a:r>
            </a:p>
          </p:txBody>
        </p:sp>
        <p:sp>
          <p:nvSpPr>
            <p:cNvPr id="21" name="TextBox 21"/>
            <p:cNvSpPr txBox="1"/>
            <p:nvPr/>
          </p:nvSpPr>
          <p:spPr>
            <a:xfrm rot="-2700000">
              <a:off x="4834553" y="7209734"/>
              <a:ext cx="937226"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Supplies</a:t>
              </a:r>
            </a:p>
          </p:txBody>
        </p:sp>
        <p:sp>
          <p:nvSpPr>
            <p:cNvPr id="22" name="TextBox 22"/>
            <p:cNvSpPr txBox="1"/>
            <p:nvPr/>
          </p:nvSpPr>
          <p:spPr>
            <a:xfrm rot="-2700000">
              <a:off x="5411169" y="7132909"/>
              <a:ext cx="719932"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Chairs</a:t>
              </a:r>
            </a:p>
          </p:txBody>
        </p:sp>
        <p:sp>
          <p:nvSpPr>
            <p:cNvPr id="23" name="TextBox 23"/>
            <p:cNvSpPr txBox="1"/>
            <p:nvPr/>
          </p:nvSpPr>
          <p:spPr>
            <a:xfrm rot="-2700000">
              <a:off x="5286325" y="7346639"/>
              <a:ext cx="1324450"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Furnishings</a:t>
              </a:r>
            </a:p>
          </p:txBody>
        </p:sp>
        <p:sp>
          <p:nvSpPr>
            <p:cNvPr id="24" name="TextBox 24"/>
            <p:cNvSpPr txBox="1"/>
            <p:nvPr/>
          </p:nvSpPr>
          <p:spPr>
            <a:xfrm rot="-2700000">
              <a:off x="5833082" y="7282181"/>
              <a:ext cx="1142137"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Bookcases</a:t>
              </a:r>
            </a:p>
          </p:txBody>
        </p:sp>
        <p:sp>
          <p:nvSpPr>
            <p:cNvPr id="25" name="TextBox 25"/>
            <p:cNvSpPr txBox="1"/>
            <p:nvPr/>
          </p:nvSpPr>
          <p:spPr>
            <a:xfrm rot="-2700000">
              <a:off x="6597350" y="7127628"/>
              <a:ext cx="704994" cy="335800"/>
            </a:xfrm>
            <a:prstGeom prst="rect">
              <a:avLst/>
            </a:prstGeom>
          </p:spPr>
          <p:txBody>
            <a:bodyPr lIns="0" tIns="0" rIns="0" bIns="0" rtlCol="0" anchor="t">
              <a:spAutoFit/>
            </a:bodyPr>
            <a:lstStyle/>
            <a:p>
              <a:pPr algn="ctr">
                <a:lnSpc>
                  <a:spcPts val="2161"/>
                </a:lnSpc>
              </a:pPr>
              <a:r>
                <a:rPr lang="en-US" sz="1544">
                  <a:solidFill>
                    <a:srgbClr val="522D1C"/>
                  </a:solidFill>
                  <a:latin typeface="Alegreya Bold"/>
                </a:rPr>
                <a:t>Tables</a:t>
              </a:r>
            </a:p>
          </p:txBody>
        </p:sp>
        <p:grpSp>
          <p:nvGrpSpPr>
            <p:cNvPr id="26" name="Group 26"/>
            <p:cNvGrpSpPr>
              <a:grpSpLocks noChangeAspect="1"/>
            </p:cNvGrpSpPr>
            <p:nvPr/>
          </p:nvGrpSpPr>
          <p:grpSpPr>
            <a:xfrm>
              <a:off x="662225" y="153613"/>
              <a:ext cx="6618418" cy="6618418"/>
              <a:chOff x="0" y="0"/>
              <a:chExt cx="10287000" cy="10287000"/>
            </a:xfrm>
          </p:grpSpPr>
          <p:sp>
            <p:nvSpPr>
              <p:cNvPr id="27" name="Freeform 27"/>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28" name="Freeform 28"/>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29" name="Freeform 29"/>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0" name="Freeform 30"/>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60000"/>
                </a:srgbClr>
              </a:solidFill>
            </p:spPr>
          </p:sp>
          <p:sp>
            <p:nvSpPr>
              <p:cNvPr id="31" name="Freeform 31"/>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grpSp>
        <p:sp>
          <p:nvSpPr>
            <p:cNvPr id="32" name="TextBox 32"/>
            <p:cNvSpPr txBox="1"/>
            <p:nvPr/>
          </p:nvSpPr>
          <p:spPr>
            <a:xfrm>
              <a:off x="97029" y="-28575"/>
              <a:ext cx="434461" cy="335800"/>
            </a:xfrm>
            <a:prstGeom prst="rect">
              <a:avLst/>
            </a:prstGeom>
          </p:spPr>
          <p:txBody>
            <a:bodyPr lIns="0" tIns="0" rIns="0" bIns="0" rtlCol="0" anchor="t">
              <a:spAutoFit/>
            </a:bodyPr>
            <a:lstStyle/>
            <a:p>
              <a:pPr algn="r">
                <a:lnSpc>
                  <a:spcPts val="2161"/>
                </a:lnSpc>
              </a:pPr>
              <a:r>
                <a:rPr lang="en-US" sz="1544">
                  <a:solidFill>
                    <a:srgbClr val="522D1C"/>
                  </a:solidFill>
                  <a:latin typeface="Alegreya Bold"/>
                </a:rPr>
                <a:t>60k </a:t>
              </a:r>
            </a:p>
          </p:txBody>
        </p:sp>
        <p:sp>
          <p:nvSpPr>
            <p:cNvPr id="33" name="TextBox 33"/>
            <p:cNvSpPr txBox="1"/>
            <p:nvPr/>
          </p:nvSpPr>
          <p:spPr>
            <a:xfrm>
              <a:off x="96263" y="1626030"/>
              <a:ext cx="435227" cy="335800"/>
            </a:xfrm>
            <a:prstGeom prst="rect">
              <a:avLst/>
            </a:prstGeom>
          </p:spPr>
          <p:txBody>
            <a:bodyPr lIns="0" tIns="0" rIns="0" bIns="0" rtlCol="0" anchor="t">
              <a:spAutoFit/>
            </a:bodyPr>
            <a:lstStyle/>
            <a:p>
              <a:pPr algn="r">
                <a:lnSpc>
                  <a:spcPts val="2161"/>
                </a:lnSpc>
              </a:pPr>
              <a:r>
                <a:rPr lang="en-US" sz="1544">
                  <a:solidFill>
                    <a:srgbClr val="522D1C"/>
                  </a:solidFill>
                  <a:latin typeface="Alegreya Bold"/>
                </a:rPr>
                <a:t>40k </a:t>
              </a:r>
            </a:p>
          </p:txBody>
        </p:sp>
        <p:sp>
          <p:nvSpPr>
            <p:cNvPr id="34" name="TextBox 34"/>
            <p:cNvSpPr txBox="1"/>
            <p:nvPr/>
          </p:nvSpPr>
          <p:spPr>
            <a:xfrm>
              <a:off x="92816" y="3280634"/>
              <a:ext cx="438674" cy="335800"/>
            </a:xfrm>
            <a:prstGeom prst="rect">
              <a:avLst/>
            </a:prstGeom>
          </p:spPr>
          <p:txBody>
            <a:bodyPr lIns="0" tIns="0" rIns="0" bIns="0" rtlCol="0" anchor="t">
              <a:spAutoFit/>
            </a:bodyPr>
            <a:lstStyle/>
            <a:p>
              <a:pPr algn="r">
                <a:lnSpc>
                  <a:spcPts val="2161"/>
                </a:lnSpc>
              </a:pPr>
              <a:r>
                <a:rPr lang="en-US" sz="1544">
                  <a:solidFill>
                    <a:srgbClr val="522D1C"/>
                  </a:solidFill>
                  <a:latin typeface="Alegreya Bold"/>
                </a:rPr>
                <a:t>20k </a:t>
              </a:r>
            </a:p>
          </p:txBody>
        </p:sp>
        <p:sp>
          <p:nvSpPr>
            <p:cNvPr id="35" name="TextBox 35"/>
            <p:cNvSpPr txBox="1"/>
            <p:nvPr/>
          </p:nvSpPr>
          <p:spPr>
            <a:xfrm>
              <a:off x="219210" y="4935239"/>
              <a:ext cx="312281" cy="335800"/>
            </a:xfrm>
            <a:prstGeom prst="rect">
              <a:avLst/>
            </a:prstGeom>
          </p:spPr>
          <p:txBody>
            <a:bodyPr lIns="0" tIns="0" rIns="0" bIns="0" rtlCol="0" anchor="t">
              <a:spAutoFit/>
            </a:bodyPr>
            <a:lstStyle/>
            <a:p>
              <a:pPr algn="r">
                <a:lnSpc>
                  <a:spcPts val="2161"/>
                </a:lnSpc>
              </a:pPr>
              <a:r>
                <a:rPr lang="en-US" sz="1544">
                  <a:solidFill>
                    <a:srgbClr val="522D1C"/>
                  </a:solidFill>
                  <a:latin typeface="Alegreya Bold"/>
                </a:rPr>
                <a:t>0k </a:t>
              </a:r>
            </a:p>
          </p:txBody>
        </p:sp>
        <p:sp>
          <p:nvSpPr>
            <p:cNvPr id="36" name="TextBox 36"/>
            <p:cNvSpPr txBox="1"/>
            <p:nvPr/>
          </p:nvSpPr>
          <p:spPr>
            <a:xfrm>
              <a:off x="0" y="6589843"/>
              <a:ext cx="531491" cy="335800"/>
            </a:xfrm>
            <a:prstGeom prst="rect">
              <a:avLst/>
            </a:prstGeom>
          </p:spPr>
          <p:txBody>
            <a:bodyPr lIns="0" tIns="0" rIns="0" bIns="0" rtlCol="0" anchor="t">
              <a:spAutoFit/>
            </a:bodyPr>
            <a:lstStyle/>
            <a:p>
              <a:pPr algn="r">
                <a:lnSpc>
                  <a:spcPts val="2161"/>
                </a:lnSpc>
              </a:pPr>
              <a:r>
                <a:rPr lang="en-US" sz="1544">
                  <a:solidFill>
                    <a:srgbClr val="522D1C"/>
                  </a:solidFill>
                  <a:latin typeface="Alegreya Bold"/>
                </a:rPr>
                <a:t>-20k </a:t>
              </a:r>
            </a:p>
          </p:txBody>
        </p:sp>
        <p:grpSp>
          <p:nvGrpSpPr>
            <p:cNvPr id="37" name="Group 37"/>
            <p:cNvGrpSpPr>
              <a:grpSpLocks noChangeAspect="1"/>
            </p:cNvGrpSpPr>
            <p:nvPr/>
          </p:nvGrpSpPr>
          <p:grpSpPr>
            <a:xfrm>
              <a:off x="662225" y="476363"/>
              <a:ext cx="6618418" cy="6138378"/>
              <a:chOff x="0" y="501650"/>
              <a:chExt cx="10287000" cy="9540875"/>
            </a:xfrm>
          </p:grpSpPr>
          <p:sp>
            <p:nvSpPr>
              <p:cNvPr id="38" name="Freeform 38"/>
              <p:cNvSpPr/>
              <p:nvPr/>
            </p:nvSpPr>
            <p:spPr>
              <a:xfrm>
                <a:off x="0" y="501650"/>
                <a:ext cx="169645" cy="7213600"/>
              </a:xfrm>
              <a:custGeom>
                <a:avLst/>
                <a:gdLst/>
                <a:ahLst/>
                <a:cxnLst/>
                <a:rect l="l" t="t" r="r" b="b"/>
                <a:pathLst>
                  <a:path w="169645" h="7213600">
                    <a:moveTo>
                      <a:pt x="0" y="7213600"/>
                    </a:moveTo>
                    <a:lnTo>
                      <a:pt x="0" y="13572"/>
                    </a:lnTo>
                    <a:lnTo>
                      <a:pt x="0" y="13572"/>
                    </a:lnTo>
                    <a:cubicBezTo>
                      <a:pt x="0" y="6076"/>
                      <a:pt x="6076" y="0"/>
                      <a:pt x="13572" y="0"/>
                    </a:cubicBezTo>
                    <a:lnTo>
                      <a:pt x="156073" y="0"/>
                    </a:lnTo>
                    <a:cubicBezTo>
                      <a:pt x="163568" y="0"/>
                      <a:pt x="169645" y="6076"/>
                      <a:pt x="169645" y="13572"/>
                    </a:cubicBezTo>
                    <a:lnTo>
                      <a:pt x="169645" y="7213600"/>
                    </a:lnTo>
                    <a:close/>
                  </a:path>
                </a:pathLst>
              </a:custGeom>
              <a:solidFill>
                <a:srgbClr val="C98860"/>
              </a:solidFill>
            </p:spPr>
          </p:sp>
          <p:sp>
            <p:nvSpPr>
              <p:cNvPr id="39" name="Freeform 39"/>
              <p:cNvSpPr/>
              <p:nvPr/>
            </p:nvSpPr>
            <p:spPr>
              <a:xfrm>
                <a:off x="607954" y="1916112"/>
                <a:ext cx="169645" cy="5799138"/>
              </a:xfrm>
              <a:custGeom>
                <a:avLst/>
                <a:gdLst/>
                <a:ahLst/>
                <a:cxnLst/>
                <a:rect l="l" t="t" r="r" b="b"/>
                <a:pathLst>
                  <a:path w="169645" h="5799138">
                    <a:moveTo>
                      <a:pt x="0" y="5799138"/>
                    </a:moveTo>
                    <a:lnTo>
                      <a:pt x="0" y="13572"/>
                    </a:lnTo>
                    <a:cubicBezTo>
                      <a:pt x="0" y="9973"/>
                      <a:pt x="1430" y="6521"/>
                      <a:pt x="3975" y="3975"/>
                    </a:cubicBezTo>
                    <a:cubicBezTo>
                      <a:pt x="6520" y="1430"/>
                      <a:pt x="9972" y="0"/>
                      <a:pt x="13572" y="0"/>
                    </a:cubicBezTo>
                    <a:lnTo>
                      <a:pt x="156073" y="0"/>
                    </a:lnTo>
                    <a:cubicBezTo>
                      <a:pt x="159673" y="0"/>
                      <a:pt x="163125" y="1430"/>
                      <a:pt x="165670" y="3976"/>
                    </a:cubicBezTo>
                    <a:cubicBezTo>
                      <a:pt x="168215" y="6521"/>
                      <a:pt x="169645" y="9973"/>
                      <a:pt x="169645" y="13572"/>
                    </a:cubicBezTo>
                    <a:lnTo>
                      <a:pt x="169645" y="5799138"/>
                    </a:lnTo>
                    <a:close/>
                  </a:path>
                </a:pathLst>
              </a:custGeom>
              <a:solidFill>
                <a:srgbClr val="C98860"/>
              </a:solidFill>
            </p:spPr>
          </p:sp>
          <p:sp>
            <p:nvSpPr>
              <p:cNvPr id="40" name="Freeform 40"/>
              <p:cNvSpPr/>
              <p:nvPr/>
            </p:nvSpPr>
            <p:spPr>
              <a:xfrm>
                <a:off x="1215908" y="2301875"/>
                <a:ext cx="169645" cy="5413375"/>
              </a:xfrm>
              <a:custGeom>
                <a:avLst/>
                <a:gdLst/>
                <a:ahLst/>
                <a:cxnLst/>
                <a:rect l="l" t="t" r="r" b="b"/>
                <a:pathLst>
                  <a:path w="169645" h="5413375">
                    <a:moveTo>
                      <a:pt x="0" y="5413375"/>
                    </a:moveTo>
                    <a:lnTo>
                      <a:pt x="0" y="13572"/>
                    </a:lnTo>
                    <a:cubicBezTo>
                      <a:pt x="0" y="9972"/>
                      <a:pt x="1430" y="6520"/>
                      <a:pt x="3975" y="3975"/>
                    </a:cubicBezTo>
                    <a:cubicBezTo>
                      <a:pt x="6520" y="1430"/>
                      <a:pt x="9972" y="0"/>
                      <a:pt x="13572" y="0"/>
                    </a:cubicBezTo>
                    <a:lnTo>
                      <a:pt x="156073" y="0"/>
                    </a:lnTo>
                    <a:cubicBezTo>
                      <a:pt x="159673" y="0"/>
                      <a:pt x="163125" y="1430"/>
                      <a:pt x="165670" y="3975"/>
                    </a:cubicBezTo>
                    <a:cubicBezTo>
                      <a:pt x="168215" y="6520"/>
                      <a:pt x="169645" y="9972"/>
                      <a:pt x="169645" y="13572"/>
                    </a:cubicBezTo>
                    <a:lnTo>
                      <a:pt x="169645" y="5413375"/>
                    </a:lnTo>
                    <a:close/>
                  </a:path>
                </a:pathLst>
              </a:custGeom>
              <a:solidFill>
                <a:srgbClr val="C98860"/>
              </a:solidFill>
            </p:spPr>
          </p:sp>
          <p:sp>
            <p:nvSpPr>
              <p:cNvPr id="41" name="Freeform 41"/>
              <p:cNvSpPr/>
              <p:nvPr/>
            </p:nvSpPr>
            <p:spPr>
              <a:xfrm>
                <a:off x="1823863" y="7316788"/>
                <a:ext cx="169644" cy="398462"/>
              </a:xfrm>
              <a:custGeom>
                <a:avLst/>
                <a:gdLst/>
                <a:ahLst/>
                <a:cxnLst/>
                <a:rect l="l" t="t" r="r" b="b"/>
                <a:pathLst>
                  <a:path w="169644" h="398462">
                    <a:moveTo>
                      <a:pt x="0" y="398462"/>
                    </a:moveTo>
                    <a:lnTo>
                      <a:pt x="0" y="13571"/>
                    </a:lnTo>
                    <a:cubicBezTo>
                      <a:pt x="0" y="6076"/>
                      <a:pt x="6076" y="0"/>
                      <a:pt x="13571" y="0"/>
                    </a:cubicBezTo>
                    <a:lnTo>
                      <a:pt x="156073" y="0"/>
                    </a:lnTo>
                    <a:cubicBezTo>
                      <a:pt x="163568" y="0"/>
                      <a:pt x="169644" y="6076"/>
                      <a:pt x="169644" y="13571"/>
                    </a:cubicBezTo>
                    <a:lnTo>
                      <a:pt x="169644" y="398462"/>
                    </a:lnTo>
                    <a:close/>
                  </a:path>
                </a:pathLst>
              </a:custGeom>
              <a:solidFill>
                <a:srgbClr val="C98860"/>
              </a:solidFill>
            </p:spPr>
          </p:sp>
          <p:sp>
            <p:nvSpPr>
              <p:cNvPr id="42" name="Freeform 42"/>
              <p:cNvSpPr/>
              <p:nvPr/>
            </p:nvSpPr>
            <p:spPr>
              <a:xfrm>
                <a:off x="2431816"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43" name="Freeform 43"/>
              <p:cNvSpPr/>
              <p:nvPr/>
            </p:nvSpPr>
            <p:spPr>
              <a:xfrm>
                <a:off x="3039771" y="771525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44" name="Freeform 44"/>
              <p:cNvSpPr/>
              <p:nvPr/>
            </p:nvSpPr>
            <p:spPr>
              <a:xfrm>
                <a:off x="3647725" y="771525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45" name="Freeform 45"/>
              <p:cNvSpPr/>
              <p:nvPr/>
            </p:nvSpPr>
            <p:spPr>
              <a:xfrm>
                <a:off x="4255679"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46" name="Freeform 46"/>
              <p:cNvSpPr/>
              <p:nvPr/>
            </p:nvSpPr>
            <p:spPr>
              <a:xfrm>
                <a:off x="4863633"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47" name="Freeform 47"/>
              <p:cNvSpPr/>
              <p:nvPr/>
            </p:nvSpPr>
            <p:spPr>
              <a:xfrm>
                <a:off x="5471587"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48" name="Freeform 48"/>
              <p:cNvSpPr/>
              <p:nvPr/>
            </p:nvSpPr>
            <p:spPr>
              <a:xfrm>
                <a:off x="6079541"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49" name="Freeform 49"/>
              <p:cNvSpPr/>
              <p:nvPr/>
            </p:nvSpPr>
            <p:spPr>
              <a:xfrm>
                <a:off x="6687496" y="771525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50" name="Freeform 50"/>
              <p:cNvSpPr/>
              <p:nvPr/>
            </p:nvSpPr>
            <p:spPr>
              <a:xfrm>
                <a:off x="7295449"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51" name="Freeform 51"/>
              <p:cNvSpPr/>
              <p:nvPr/>
            </p:nvSpPr>
            <p:spPr>
              <a:xfrm>
                <a:off x="7903404" y="771525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52" name="Freeform 52"/>
              <p:cNvSpPr/>
              <p:nvPr/>
            </p:nvSpPr>
            <p:spPr>
              <a:xfrm>
                <a:off x="8511358"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53" name="Freeform 53"/>
              <p:cNvSpPr/>
              <p:nvPr/>
            </p:nvSpPr>
            <p:spPr>
              <a:xfrm>
                <a:off x="9119312"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54" name="Freeform 54"/>
              <p:cNvSpPr/>
              <p:nvPr/>
            </p:nvSpPr>
            <p:spPr>
              <a:xfrm>
                <a:off x="9727266" y="771525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55" name="Freeform 55"/>
              <p:cNvSpPr/>
              <p:nvPr/>
            </p:nvSpPr>
            <p:spPr>
              <a:xfrm>
                <a:off x="195045" y="771525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56" name="Freeform 56"/>
              <p:cNvSpPr/>
              <p:nvPr/>
            </p:nvSpPr>
            <p:spPr>
              <a:xfrm>
                <a:off x="802999" y="771525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57" name="Freeform 57"/>
              <p:cNvSpPr/>
              <p:nvPr/>
            </p:nvSpPr>
            <p:spPr>
              <a:xfrm>
                <a:off x="1410953" y="771525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58" name="Freeform 58"/>
              <p:cNvSpPr/>
              <p:nvPr/>
            </p:nvSpPr>
            <p:spPr>
              <a:xfrm>
                <a:off x="2018907" y="771525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59" name="Freeform 59"/>
              <p:cNvSpPr/>
              <p:nvPr/>
            </p:nvSpPr>
            <p:spPr>
              <a:xfrm>
                <a:off x="2626861" y="3330575"/>
                <a:ext cx="169645" cy="4384675"/>
              </a:xfrm>
              <a:custGeom>
                <a:avLst/>
                <a:gdLst/>
                <a:ahLst/>
                <a:cxnLst/>
                <a:rect l="l" t="t" r="r" b="b"/>
                <a:pathLst>
                  <a:path w="169645" h="4384675">
                    <a:moveTo>
                      <a:pt x="0" y="4384675"/>
                    </a:moveTo>
                    <a:lnTo>
                      <a:pt x="0" y="13572"/>
                    </a:lnTo>
                    <a:cubicBezTo>
                      <a:pt x="0" y="9972"/>
                      <a:pt x="1430" y="6520"/>
                      <a:pt x="3975" y="3975"/>
                    </a:cubicBezTo>
                    <a:cubicBezTo>
                      <a:pt x="6520" y="1430"/>
                      <a:pt x="9972" y="0"/>
                      <a:pt x="13572" y="0"/>
                    </a:cubicBezTo>
                    <a:lnTo>
                      <a:pt x="156073" y="0"/>
                    </a:lnTo>
                    <a:cubicBezTo>
                      <a:pt x="159673" y="0"/>
                      <a:pt x="163125" y="1430"/>
                      <a:pt x="165670" y="3975"/>
                    </a:cubicBezTo>
                    <a:cubicBezTo>
                      <a:pt x="168215" y="6520"/>
                      <a:pt x="169645" y="9972"/>
                      <a:pt x="169645" y="13572"/>
                    </a:cubicBezTo>
                    <a:lnTo>
                      <a:pt x="169645" y="4384675"/>
                    </a:lnTo>
                    <a:close/>
                  </a:path>
                </a:pathLst>
              </a:custGeom>
              <a:solidFill>
                <a:srgbClr val="522D1C"/>
              </a:solidFill>
            </p:spPr>
          </p:sp>
          <p:sp>
            <p:nvSpPr>
              <p:cNvPr id="60" name="Freeform 60"/>
              <p:cNvSpPr/>
              <p:nvPr/>
            </p:nvSpPr>
            <p:spPr>
              <a:xfrm>
                <a:off x="3234815" y="3844925"/>
                <a:ext cx="169645" cy="3870325"/>
              </a:xfrm>
              <a:custGeom>
                <a:avLst/>
                <a:gdLst/>
                <a:ahLst/>
                <a:cxnLst/>
                <a:rect l="l" t="t" r="r" b="b"/>
                <a:pathLst>
                  <a:path w="169645" h="3870325">
                    <a:moveTo>
                      <a:pt x="0" y="3870325"/>
                    </a:moveTo>
                    <a:lnTo>
                      <a:pt x="0" y="13572"/>
                    </a:lnTo>
                    <a:cubicBezTo>
                      <a:pt x="0" y="6076"/>
                      <a:pt x="6077" y="0"/>
                      <a:pt x="13572" y="0"/>
                    </a:cubicBezTo>
                    <a:lnTo>
                      <a:pt x="156073" y="0"/>
                    </a:lnTo>
                    <a:cubicBezTo>
                      <a:pt x="159673" y="0"/>
                      <a:pt x="163125" y="1430"/>
                      <a:pt x="165670" y="3975"/>
                    </a:cubicBezTo>
                    <a:cubicBezTo>
                      <a:pt x="168215" y="6520"/>
                      <a:pt x="169645" y="9972"/>
                      <a:pt x="169645" y="13572"/>
                    </a:cubicBezTo>
                    <a:lnTo>
                      <a:pt x="169645" y="3870325"/>
                    </a:lnTo>
                    <a:close/>
                  </a:path>
                </a:pathLst>
              </a:custGeom>
              <a:solidFill>
                <a:srgbClr val="522D1C"/>
              </a:solidFill>
            </p:spPr>
          </p:sp>
          <p:sp>
            <p:nvSpPr>
              <p:cNvPr id="61" name="Freeform 61"/>
              <p:cNvSpPr/>
              <p:nvPr/>
            </p:nvSpPr>
            <p:spPr>
              <a:xfrm>
                <a:off x="3842769" y="5002212"/>
                <a:ext cx="169645" cy="2713038"/>
              </a:xfrm>
              <a:custGeom>
                <a:avLst/>
                <a:gdLst/>
                <a:ahLst/>
                <a:cxnLst/>
                <a:rect l="l" t="t" r="r" b="b"/>
                <a:pathLst>
                  <a:path w="169645" h="2713038">
                    <a:moveTo>
                      <a:pt x="0" y="2713038"/>
                    </a:moveTo>
                    <a:lnTo>
                      <a:pt x="0" y="13572"/>
                    </a:lnTo>
                    <a:cubicBezTo>
                      <a:pt x="0" y="9973"/>
                      <a:pt x="1430" y="6521"/>
                      <a:pt x="3975" y="3975"/>
                    </a:cubicBezTo>
                    <a:cubicBezTo>
                      <a:pt x="6520" y="1430"/>
                      <a:pt x="9973" y="0"/>
                      <a:pt x="13572" y="0"/>
                    </a:cubicBezTo>
                    <a:lnTo>
                      <a:pt x="156073" y="0"/>
                    </a:lnTo>
                    <a:cubicBezTo>
                      <a:pt x="159673" y="0"/>
                      <a:pt x="163125" y="1430"/>
                      <a:pt x="165670" y="3975"/>
                    </a:cubicBezTo>
                    <a:cubicBezTo>
                      <a:pt x="168215" y="6521"/>
                      <a:pt x="169645" y="9973"/>
                      <a:pt x="169645" y="13572"/>
                    </a:cubicBezTo>
                    <a:lnTo>
                      <a:pt x="169645" y="2713038"/>
                    </a:lnTo>
                    <a:close/>
                  </a:path>
                </a:pathLst>
              </a:custGeom>
              <a:solidFill>
                <a:srgbClr val="522D1C"/>
              </a:solidFill>
            </p:spPr>
          </p:sp>
          <p:sp>
            <p:nvSpPr>
              <p:cNvPr id="62" name="Freeform 62"/>
              <p:cNvSpPr/>
              <p:nvPr/>
            </p:nvSpPr>
            <p:spPr>
              <a:xfrm>
                <a:off x="4450724" y="5387975"/>
                <a:ext cx="169645" cy="2327275"/>
              </a:xfrm>
              <a:custGeom>
                <a:avLst/>
                <a:gdLst/>
                <a:ahLst/>
                <a:cxnLst/>
                <a:rect l="l" t="t" r="r" b="b"/>
                <a:pathLst>
                  <a:path w="169645" h="2327275">
                    <a:moveTo>
                      <a:pt x="0" y="2327275"/>
                    </a:moveTo>
                    <a:lnTo>
                      <a:pt x="0" y="13572"/>
                    </a:lnTo>
                    <a:cubicBezTo>
                      <a:pt x="0" y="6076"/>
                      <a:pt x="6076" y="0"/>
                      <a:pt x="13571" y="0"/>
                    </a:cubicBezTo>
                    <a:lnTo>
                      <a:pt x="156073" y="0"/>
                    </a:lnTo>
                    <a:cubicBezTo>
                      <a:pt x="159672" y="0"/>
                      <a:pt x="163124" y="1430"/>
                      <a:pt x="165669" y="3975"/>
                    </a:cubicBezTo>
                    <a:cubicBezTo>
                      <a:pt x="168215" y="6520"/>
                      <a:pt x="169644" y="9972"/>
                      <a:pt x="169644" y="13572"/>
                    </a:cubicBezTo>
                    <a:lnTo>
                      <a:pt x="169644" y="2327275"/>
                    </a:lnTo>
                    <a:close/>
                  </a:path>
                </a:pathLst>
              </a:custGeom>
              <a:solidFill>
                <a:srgbClr val="522D1C"/>
              </a:solidFill>
            </p:spPr>
          </p:sp>
          <p:sp>
            <p:nvSpPr>
              <p:cNvPr id="63" name="Freeform 63"/>
              <p:cNvSpPr/>
              <p:nvPr/>
            </p:nvSpPr>
            <p:spPr>
              <a:xfrm>
                <a:off x="5058678" y="6802438"/>
                <a:ext cx="169645" cy="912812"/>
              </a:xfrm>
              <a:custGeom>
                <a:avLst/>
                <a:gdLst/>
                <a:ahLst/>
                <a:cxnLst/>
                <a:rect l="l" t="t" r="r" b="b"/>
                <a:pathLst>
                  <a:path w="169645" h="912812">
                    <a:moveTo>
                      <a:pt x="0" y="912812"/>
                    </a:moveTo>
                    <a:lnTo>
                      <a:pt x="0" y="13571"/>
                    </a:lnTo>
                    <a:cubicBezTo>
                      <a:pt x="0" y="6075"/>
                      <a:pt x="6076" y="0"/>
                      <a:pt x="13571" y="0"/>
                    </a:cubicBezTo>
                    <a:lnTo>
                      <a:pt x="156073" y="0"/>
                    </a:lnTo>
                    <a:cubicBezTo>
                      <a:pt x="163568" y="0"/>
                      <a:pt x="169644" y="6075"/>
                      <a:pt x="169644" y="13571"/>
                    </a:cubicBezTo>
                    <a:lnTo>
                      <a:pt x="169644" y="912812"/>
                    </a:lnTo>
                    <a:close/>
                  </a:path>
                </a:pathLst>
              </a:custGeom>
              <a:solidFill>
                <a:srgbClr val="522D1C"/>
              </a:solidFill>
            </p:spPr>
          </p:sp>
          <p:sp>
            <p:nvSpPr>
              <p:cNvPr id="64" name="Freeform 64"/>
              <p:cNvSpPr/>
              <p:nvPr/>
            </p:nvSpPr>
            <p:spPr>
              <a:xfrm>
                <a:off x="5666632" y="6802438"/>
                <a:ext cx="169644" cy="912812"/>
              </a:xfrm>
              <a:custGeom>
                <a:avLst/>
                <a:gdLst/>
                <a:ahLst/>
                <a:cxnLst/>
                <a:rect l="l" t="t" r="r" b="b"/>
                <a:pathLst>
                  <a:path w="169644" h="912812">
                    <a:moveTo>
                      <a:pt x="0" y="912812"/>
                    </a:moveTo>
                    <a:lnTo>
                      <a:pt x="0" y="13571"/>
                    </a:lnTo>
                    <a:cubicBezTo>
                      <a:pt x="0" y="6076"/>
                      <a:pt x="6076" y="0"/>
                      <a:pt x="13571" y="0"/>
                    </a:cubicBezTo>
                    <a:lnTo>
                      <a:pt x="156073" y="0"/>
                    </a:lnTo>
                    <a:cubicBezTo>
                      <a:pt x="163568" y="0"/>
                      <a:pt x="169644" y="6076"/>
                      <a:pt x="169644" y="13571"/>
                    </a:cubicBezTo>
                    <a:lnTo>
                      <a:pt x="169644" y="912812"/>
                    </a:lnTo>
                    <a:close/>
                  </a:path>
                </a:pathLst>
              </a:custGeom>
              <a:solidFill>
                <a:srgbClr val="522D1C"/>
              </a:solidFill>
            </p:spPr>
          </p:sp>
          <p:sp>
            <p:nvSpPr>
              <p:cNvPr id="65" name="Freeform 65"/>
              <p:cNvSpPr/>
              <p:nvPr/>
            </p:nvSpPr>
            <p:spPr>
              <a:xfrm>
                <a:off x="6274586" y="6931025"/>
                <a:ext cx="169645" cy="784225"/>
              </a:xfrm>
              <a:custGeom>
                <a:avLst/>
                <a:gdLst/>
                <a:ahLst/>
                <a:cxnLst/>
                <a:rect l="l" t="t" r="r" b="b"/>
                <a:pathLst>
                  <a:path w="169645" h="784225">
                    <a:moveTo>
                      <a:pt x="0" y="784225"/>
                    </a:moveTo>
                    <a:lnTo>
                      <a:pt x="0" y="13571"/>
                    </a:lnTo>
                    <a:cubicBezTo>
                      <a:pt x="0" y="6076"/>
                      <a:pt x="6076" y="0"/>
                      <a:pt x="13572" y="0"/>
                    </a:cubicBezTo>
                    <a:lnTo>
                      <a:pt x="156073" y="0"/>
                    </a:lnTo>
                    <a:cubicBezTo>
                      <a:pt x="163568" y="0"/>
                      <a:pt x="169645" y="6076"/>
                      <a:pt x="169645" y="13571"/>
                    </a:cubicBezTo>
                    <a:lnTo>
                      <a:pt x="169645" y="784225"/>
                    </a:lnTo>
                    <a:close/>
                  </a:path>
                </a:pathLst>
              </a:custGeom>
              <a:solidFill>
                <a:srgbClr val="522D1C"/>
              </a:solidFill>
            </p:spPr>
          </p:sp>
          <p:sp>
            <p:nvSpPr>
              <p:cNvPr id="66" name="Freeform 66"/>
              <p:cNvSpPr/>
              <p:nvPr/>
            </p:nvSpPr>
            <p:spPr>
              <a:xfrm>
                <a:off x="6882540" y="7573962"/>
                <a:ext cx="169645" cy="141288"/>
              </a:xfrm>
              <a:custGeom>
                <a:avLst/>
                <a:gdLst/>
                <a:ahLst/>
                <a:cxnLst/>
                <a:rect l="l" t="t" r="r" b="b"/>
                <a:pathLst>
                  <a:path w="169645" h="141288">
                    <a:moveTo>
                      <a:pt x="0" y="141288"/>
                    </a:moveTo>
                    <a:lnTo>
                      <a:pt x="0" y="13572"/>
                    </a:lnTo>
                    <a:cubicBezTo>
                      <a:pt x="0" y="6077"/>
                      <a:pt x="6077" y="0"/>
                      <a:pt x="13572" y="0"/>
                    </a:cubicBezTo>
                    <a:lnTo>
                      <a:pt x="156073" y="0"/>
                    </a:lnTo>
                    <a:cubicBezTo>
                      <a:pt x="159673" y="0"/>
                      <a:pt x="163125" y="1430"/>
                      <a:pt x="165670" y="3975"/>
                    </a:cubicBezTo>
                    <a:cubicBezTo>
                      <a:pt x="168215" y="6520"/>
                      <a:pt x="169645" y="9972"/>
                      <a:pt x="169645" y="13572"/>
                    </a:cubicBezTo>
                    <a:lnTo>
                      <a:pt x="169645" y="141288"/>
                    </a:lnTo>
                    <a:close/>
                  </a:path>
                </a:pathLst>
              </a:custGeom>
              <a:solidFill>
                <a:srgbClr val="522D1C"/>
              </a:solidFill>
            </p:spPr>
          </p:sp>
          <p:sp>
            <p:nvSpPr>
              <p:cNvPr id="67" name="Freeform 67"/>
              <p:cNvSpPr/>
              <p:nvPr/>
            </p:nvSpPr>
            <p:spPr>
              <a:xfrm>
                <a:off x="7490494" y="7715250"/>
                <a:ext cx="169645" cy="167005"/>
              </a:xfrm>
              <a:custGeom>
                <a:avLst/>
                <a:gdLst/>
                <a:ahLst/>
                <a:cxnLst/>
                <a:rect l="l" t="t" r="r" b="b"/>
                <a:pathLst>
                  <a:path w="169645" h="167005">
                    <a:moveTo>
                      <a:pt x="0" y="0"/>
                    </a:moveTo>
                    <a:lnTo>
                      <a:pt x="0" y="153433"/>
                    </a:lnTo>
                    <a:cubicBezTo>
                      <a:pt x="0" y="157033"/>
                      <a:pt x="1429" y="160485"/>
                      <a:pt x="3975" y="163030"/>
                    </a:cubicBezTo>
                    <a:cubicBezTo>
                      <a:pt x="6520" y="165576"/>
                      <a:pt x="9972" y="167005"/>
                      <a:pt x="13572" y="167005"/>
                    </a:cubicBezTo>
                    <a:lnTo>
                      <a:pt x="156073" y="167005"/>
                    </a:lnTo>
                    <a:cubicBezTo>
                      <a:pt x="159673" y="167005"/>
                      <a:pt x="163125" y="165575"/>
                      <a:pt x="165670" y="163030"/>
                    </a:cubicBezTo>
                    <a:cubicBezTo>
                      <a:pt x="168215" y="160485"/>
                      <a:pt x="169645" y="157033"/>
                      <a:pt x="169645" y="153433"/>
                    </a:cubicBezTo>
                    <a:lnTo>
                      <a:pt x="169645" y="0"/>
                    </a:lnTo>
                    <a:close/>
                  </a:path>
                </a:pathLst>
              </a:custGeom>
              <a:solidFill>
                <a:srgbClr val="522D1C"/>
              </a:solidFill>
            </p:spPr>
          </p:sp>
          <p:sp>
            <p:nvSpPr>
              <p:cNvPr id="68" name="Freeform 68"/>
              <p:cNvSpPr/>
              <p:nvPr/>
            </p:nvSpPr>
            <p:spPr>
              <a:xfrm>
                <a:off x="8098448" y="771525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69" name="Freeform 69"/>
              <p:cNvSpPr/>
              <p:nvPr/>
            </p:nvSpPr>
            <p:spPr>
              <a:xfrm>
                <a:off x="8706403" y="771525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70" name="Freeform 70"/>
              <p:cNvSpPr/>
              <p:nvPr/>
            </p:nvSpPr>
            <p:spPr>
              <a:xfrm>
                <a:off x="9314357" y="7715250"/>
                <a:ext cx="169644" cy="0"/>
              </a:xfrm>
              <a:custGeom>
                <a:avLst/>
                <a:gdLst/>
                <a:ahLst/>
                <a:cxnLst/>
                <a:rect l="l" t="t" r="r" b="b"/>
                <a:pathLst>
                  <a:path w="169644">
                    <a:moveTo>
                      <a:pt x="0" y="0"/>
                    </a:moveTo>
                    <a:lnTo>
                      <a:pt x="0" y="0"/>
                    </a:lnTo>
                    <a:lnTo>
                      <a:pt x="169644" y="0"/>
                    </a:lnTo>
                    <a:lnTo>
                      <a:pt x="169644" y="0"/>
                    </a:lnTo>
                    <a:close/>
                  </a:path>
                </a:pathLst>
              </a:custGeom>
              <a:solidFill>
                <a:srgbClr val="522D1C"/>
              </a:solidFill>
            </p:spPr>
          </p:sp>
          <p:sp>
            <p:nvSpPr>
              <p:cNvPr id="71" name="Freeform 71"/>
              <p:cNvSpPr/>
              <p:nvPr/>
            </p:nvSpPr>
            <p:spPr>
              <a:xfrm>
                <a:off x="9922311" y="771525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72" name="Freeform 72"/>
              <p:cNvSpPr/>
              <p:nvPr/>
            </p:nvSpPr>
            <p:spPr>
              <a:xfrm>
                <a:off x="390089" y="771525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73" name="Freeform 73"/>
              <p:cNvSpPr/>
              <p:nvPr/>
            </p:nvSpPr>
            <p:spPr>
              <a:xfrm>
                <a:off x="998043" y="771525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74" name="Freeform 74"/>
              <p:cNvSpPr/>
              <p:nvPr/>
            </p:nvSpPr>
            <p:spPr>
              <a:xfrm>
                <a:off x="1605998" y="771525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75" name="Freeform 75"/>
              <p:cNvSpPr/>
              <p:nvPr/>
            </p:nvSpPr>
            <p:spPr>
              <a:xfrm>
                <a:off x="2213952" y="771525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76" name="Freeform 76"/>
              <p:cNvSpPr/>
              <p:nvPr/>
            </p:nvSpPr>
            <p:spPr>
              <a:xfrm>
                <a:off x="2821906" y="771525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77" name="Freeform 77"/>
              <p:cNvSpPr/>
              <p:nvPr/>
            </p:nvSpPr>
            <p:spPr>
              <a:xfrm>
                <a:off x="3429860" y="771525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78" name="Freeform 78"/>
              <p:cNvSpPr/>
              <p:nvPr/>
            </p:nvSpPr>
            <p:spPr>
              <a:xfrm>
                <a:off x="4037814" y="771525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79" name="Freeform 79"/>
              <p:cNvSpPr/>
              <p:nvPr/>
            </p:nvSpPr>
            <p:spPr>
              <a:xfrm>
                <a:off x="4645768" y="7715250"/>
                <a:ext cx="169644" cy="0"/>
              </a:xfrm>
              <a:custGeom>
                <a:avLst/>
                <a:gdLst/>
                <a:ahLst/>
                <a:cxnLst/>
                <a:rect l="l" t="t" r="r" b="b"/>
                <a:pathLst>
                  <a:path w="169644">
                    <a:moveTo>
                      <a:pt x="0" y="0"/>
                    </a:moveTo>
                    <a:lnTo>
                      <a:pt x="0" y="0"/>
                    </a:lnTo>
                    <a:lnTo>
                      <a:pt x="169645" y="0"/>
                    </a:lnTo>
                    <a:lnTo>
                      <a:pt x="169645" y="0"/>
                    </a:lnTo>
                    <a:close/>
                  </a:path>
                </a:pathLst>
              </a:custGeom>
              <a:solidFill>
                <a:srgbClr val="DDA37F"/>
              </a:solidFill>
            </p:spPr>
          </p:sp>
          <p:sp>
            <p:nvSpPr>
              <p:cNvPr id="80" name="Freeform 80"/>
              <p:cNvSpPr/>
              <p:nvPr/>
            </p:nvSpPr>
            <p:spPr>
              <a:xfrm>
                <a:off x="5253722" y="771525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81" name="Freeform 81"/>
              <p:cNvSpPr/>
              <p:nvPr/>
            </p:nvSpPr>
            <p:spPr>
              <a:xfrm>
                <a:off x="5861676" y="771525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82" name="Freeform 82"/>
              <p:cNvSpPr/>
              <p:nvPr/>
            </p:nvSpPr>
            <p:spPr>
              <a:xfrm>
                <a:off x="6469631" y="771525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83" name="Freeform 83"/>
              <p:cNvSpPr/>
              <p:nvPr/>
            </p:nvSpPr>
            <p:spPr>
              <a:xfrm>
                <a:off x="7077585" y="771525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84" name="Freeform 84"/>
              <p:cNvSpPr/>
              <p:nvPr/>
            </p:nvSpPr>
            <p:spPr>
              <a:xfrm>
                <a:off x="7685539" y="771525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85" name="Freeform 85"/>
              <p:cNvSpPr/>
              <p:nvPr/>
            </p:nvSpPr>
            <p:spPr>
              <a:xfrm>
                <a:off x="8293493" y="4230688"/>
                <a:ext cx="169645" cy="3484562"/>
              </a:xfrm>
              <a:custGeom>
                <a:avLst/>
                <a:gdLst/>
                <a:ahLst/>
                <a:cxnLst/>
                <a:rect l="l" t="t" r="r" b="b"/>
                <a:pathLst>
                  <a:path w="169645" h="3484562">
                    <a:moveTo>
                      <a:pt x="0" y="3484562"/>
                    </a:moveTo>
                    <a:lnTo>
                      <a:pt x="0" y="13571"/>
                    </a:lnTo>
                    <a:cubicBezTo>
                      <a:pt x="0" y="6076"/>
                      <a:pt x="6076" y="0"/>
                      <a:pt x="13571" y="0"/>
                    </a:cubicBezTo>
                    <a:lnTo>
                      <a:pt x="156073" y="0"/>
                    </a:lnTo>
                    <a:cubicBezTo>
                      <a:pt x="163569" y="0"/>
                      <a:pt x="169645" y="6076"/>
                      <a:pt x="169645" y="13571"/>
                    </a:cubicBezTo>
                    <a:lnTo>
                      <a:pt x="169645" y="3484562"/>
                    </a:lnTo>
                    <a:close/>
                  </a:path>
                </a:pathLst>
              </a:custGeom>
              <a:solidFill>
                <a:srgbClr val="DDA37F"/>
              </a:solidFill>
            </p:spPr>
          </p:sp>
          <p:sp>
            <p:nvSpPr>
              <p:cNvPr id="86" name="Freeform 86"/>
              <p:cNvSpPr/>
              <p:nvPr/>
            </p:nvSpPr>
            <p:spPr>
              <a:xfrm>
                <a:off x="8901447" y="6030912"/>
                <a:ext cx="169645" cy="1684338"/>
              </a:xfrm>
              <a:custGeom>
                <a:avLst/>
                <a:gdLst/>
                <a:ahLst/>
                <a:cxnLst/>
                <a:rect l="l" t="t" r="r" b="b"/>
                <a:pathLst>
                  <a:path w="169645" h="1684338">
                    <a:moveTo>
                      <a:pt x="0" y="1684338"/>
                    </a:moveTo>
                    <a:lnTo>
                      <a:pt x="0" y="13572"/>
                    </a:lnTo>
                    <a:cubicBezTo>
                      <a:pt x="0" y="6077"/>
                      <a:pt x="6076" y="0"/>
                      <a:pt x="13572" y="0"/>
                    </a:cubicBezTo>
                    <a:lnTo>
                      <a:pt x="156073" y="0"/>
                    </a:lnTo>
                    <a:cubicBezTo>
                      <a:pt x="159673" y="0"/>
                      <a:pt x="163125" y="1430"/>
                      <a:pt x="165670" y="3975"/>
                    </a:cubicBezTo>
                    <a:cubicBezTo>
                      <a:pt x="168215" y="6521"/>
                      <a:pt x="169645" y="9973"/>
                      <a:pt x="169645" y="13572"/>
                    </a:cubicBezTo>
                    <a:lnTo>
                      <a:pt x="169645" y="1684338"/>
                    </a:lnTo>
                    <a:close/>
                  </a:path>
                </a:pathLst>
              </a:custGeom>
              <a:solidFill>
                <a:srgbClr val="DDA37F"/>
              </a:solidFill>
            </p:spPr>
          </p:sp>
          <p:sp>
            <p:nvSpPr>
              <p:cNvPr id="87" name="Freeform 87"/>
              <p:cNvSpPr/>
              <p:nvPr/>
            </p:nvSpPr>
            <p:spPr>
              <a:xfrm>
                <a:off x="9509401" y="7715250"/>
                <a:ext cx="169645" cy="462756"/>
              </a:xfrm>
              <a:custGeom>
                <a:avLst/>
                <a:gdLst/>
                <a:ahLst/>
                <a:cxnLst/>
                <a:rect l="l" t="t" r="r" b="b"/>
                <a:pathLst>
                  <a:path w="169645" h="462756">
                    <a:moveTo>
                      <a:pt x="0" y="0"/>
                    </a:moveTo>
                    <a:lnTo>
                      <a:pt x="0" y="449185"/>
                    </a:lnTo>
                    <a:cubicBezTo>
                      <a:pt x="0" y="452785"/>
                      <a:pt x="1430" y="456236"/>
                      <a:pt x="3975" y="458781"/>
                    </a:cubicBezTo>
                    <a:cubicBezTo>
                      <a:pt x="6520" y="461327"/>
                      <a:pt x="9972" y="462756"/>
                      <a:pt x="13572" y="462756"/>
                    </a:cubicBezTo>
                    <a:lnTo>
                      <a:pt x="156073" y="462756"/>
                    </a:lnTo>
                    <a:cubicBezTo>
                      <a:pt x="163568" y="462756"/>
                      <a:pt x="169645" y="456680"/>
                      <a:pt x="169645" y="449185"/>
                    </a:cubicBezTo>
                    <a:lnTo>
                      <a:pt x="169645" y="0"/>
                    </a:lnTo>
                    <a:close/>
                  </a:path>
                </a:pathLst>
              </a:custGeom>
              <a:solidFill>
                <a:srgbClr val="DDA37F"/>
              </a:solidFill>
            </p:spPr>
          </p:sp>
          <p:sp>
            <p:nvSpPr>
              <p:cNvPr id="88" name="Freeform 88"/>
              <p:cNvSpPr/>
              <p:nvPr/>
            </p:nvSpPr>
            <p:spPr>
              <a:xfrm>
                <a:off x="10117355" y="7715250"/>
                <a:ext cx="169645" cy="2327275"/>
              </a:xfrm>
              <a:custGeom>
                <a:avLst/>
                <a:gdLst/>
                <a:ahLst/>
                <a:cxnLst/>
                <a:rect l="l" t="t" r="r" b="b"/>
                <a:pathLst>
                  <a:path w="169645" h="2327275">
                    <a:moveTo>
                      <a:pt x="0" y="0"/>
                    </a:moveTo>
                    <a:lnTo>
                      <a:pt x="0" y="2313704"/>
                    </a:lnTo>
                    <a:cubicBezTo>
                      <a:pt x="0" y="2317304"/>
                      <a:pt x="1430" y="2320755"/>
                      <a:pt x="3975" y="2323300"/>
                    </a:cubicBezTo>
                    <a:cubicBezTo>
                      <a:pt x="6521" y="2325846"/>
                      <a:pt x="9973" y="2327275"/>
                      <a:pt x="13572" y="2327275"/>
                    </a:cubicBezTo>
                    <a:lnTo>
                      <a:pt x="156074" y="2327275"/>
                    </a:lnTo>
                    <a:cubicBezTo>
                      <a:pt x="163569" y="2327275"/>
                      <a:pt x="169645" y="2321199"/>
                      <a:pt x="169645" y="2313704"/>
                    </a:cubicBezTo>
                    <a:lnTo>
                      <a:pt x="169645" y="0"/>
                    </a:lnTo>
                    <a:close/>
                  </a:path>
                </a:pathLst>
              </a:custGeom>
              <a:solidFill>
                <a:srgbClr val="DDA37F"/>
              </a:solidFill>
            </p:spPr>
          </p:sp>
        </p:grpSp>
      </p:grpSp>
      <p:sp>
        <p:nvSpPr>
          <p:cNvPr id="89" name="TextBox 89"/>
          <p:cNvSpPr txBox="1"/>
          <p:nvPr/>
        </p:nvSpPr>
        <p:spPr>
          <a:xfrm>
            <a:off x="10586910" y="2511469"/>
            <a:ext cx="5849282" cy="381591"/>
          </a:xfrm>
          <a:prstGeom prst="rect">
            <a:avLst/>
          </a:prstGeom>
        </p:spPr>
        <p:txBody>
          <a:bodyPr lIns="0" tIns="0" rIns="0" bIns="0" rtlCol="0" anchor="t">
            <a:spAutoFit/>
          </a:bodyPr>
          <a:lstStyle/>
          <a:p>
            <a:pPr algn="ctr">
              <a:lnSpc>
                <a:spcPts val="3080"/>
              </a:lnSpc>
              <a:spcBef>
                <a:spcPct val="0"/>
              </a:spcBef>
            </a:pPr>
            <a:r>
              <a:rPr lang="en-US" sz="2200">
                <a:solidFill>
                  <a:srgbClr val="522D1C"/>
                </a:solidFill>
                <a:latin typeface="Alice Bold"/>
              </a:rPr>
              <a:t>Profit by Sub-Category (Cluster Column Chart)</a:t>
            </a:r>
          </a:p>
        </p:txBody>
      </p:sp>
      <p:sp>
        <p:nvSpPr>
          <p:cNvPr id="90" name="TextBox 90"/>
          <p:cNvSpPr txBox="1"/>
          <p:nvPr/>
        </p:nvSpPr>
        <p:spPr>
          <a:xfrm rot="-5400000">
            <a:off x="9122175" y="5771560"/>
            <a:ext cx="2041029"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Profit</a:t>
            </a:r>
          </a:p>
        </p:txBody>
      </p:sp>
      <p:sp>
        <p:nvSpPr>
          <p:cNvPr id="91" name="TextBox 91"/>
          <p:cNvSpPr txBox="1"/>
          <p:nvPr/>
        </p:nvSpPr>
        <p:spPr>
          <a:xfrm>
            <a:off x="13134635" y="9384073"/>
            <a:ext cx="1456134"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Sub-Category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CEAD"/>
        </a:solidFill>
        <a:effectLst/>
      </p:bgPr>
    </p:bg>
    <p:spTree>
      <p:nvGrpSpPr>
        <p:cNvPr id="1" name=""/>
        <p:cNvGrpSpPr/>
        <p:nvPr/>
      </p:nvGrpSpPr>
      <p:grpSpPr>
        <a:xfrm>
          <a:off x="0" y="0"/>
          <a:ext cx="0" cy="0"/>
          <a:chOff x="0" y="0"/>
          <a:chExt cx="0" cy="0"/>
        </a:xfrm>
      </p:grpSpPr>
      <p:sp>
        <p:nvSpPr>
          <p:cNvPr id="2" name="TextBox 2"/>
          <p:cNvSpPr txBox="1"/>
          <p:nvPr/>
        </p:nvSpPr>
        <p:spPr>
          <a:xfrm>
            <a:off x="2654113" y="-9722"/>
            <a:ext cx="12697938" cy="2390775"/>
          </a:xfrm>
          <a:prstGeom prst="rect">
            <a:avLst/>
          </a:prstGeom>
        </p:spPr>
        <p:txBody>
          <a:bodyPr lIns="0" tIns="0" rIns="0" bIns="0" rtlCol="0" anchor="t">
            <a:spAutoFit/>
          </a:bodyPr>
          <a:lstStyle/>
          <a:p>
            <a:pPr algn="ctr">
              <a:lnSpc>
                <a:spcPts val="11899"/>
              </a:lnSpc>
            </a:pPr>
            <a:r>
              <a:rPr lang="en-US" sz="8499">
                <a:solidFill>
                  <a:srgbClr val="522D1C"/>
                </a:solidFill>
                <a:latin typeface="Alice Bold"/>
              </a:rPr>
              <a:t>EDA ﻿Result</a:t>
            </a:r>
          </a:p>
          <a:p>
            <a:pPr algn="ctr">
              <a:lnSpc>
                <a:spcPts val="7000"/>
              </a:lnSpc>
            </a:pPr>
            <a:r>
              <a:rPr lang="en-US" sz="5000">
                <a:solidFill>
                  <a:srgbClr val="522D1C"/>
                </a:solidFill>
                <a:latin typeface="Alice Bold"/>
              </a:rPr>
              <a:t>Profit Margin (%) by Sub-Category</a:t>
            </a:r>
          </a:p>
        </p:txBody>
      </p:sp>
      <p:grpSp>
        <p:nvGrpSpPr>
          <p:cNvPr id="3" name="Group 3"/>
          <p:cNvGrpSpPr/>
          <p:nvPr/>
        </p:nvGrpSpPr>
        <p:grpSpPr>
          <a:xfrm>
            <a:off x="1028700" y="3472613"/>
            <a:ext cx="7255487" cy="6178386"/>
            <a:chOff x="0" y="0"/>
            <a:chExt cx="1910910" cy="1627229"/>
          </a:xfrm>
        </p:grpSpPr>
        <p:sp>
          <p:nvSpPr>
            <p:cNvPr id="4" name="Freeform 4"/>
            <p:cNvSpPr/>
            <p:nvPr/>
          </p:nvSpPr>
          <p:spPr>
            <a:xfrm>
              <a:off x="0" y="0"/>
              <a:ext cx="1910910" cy="1627229"/>
            </a:xfrm>
            <a:custGeom>
              <a:avLst/>
              <a:gdLst/>
              <a:ahLst/>
              <a:cxnLst/>
              <a:rect l="l" t="t" r="r" b="b"/>
              <a:pathLst>
                <a:path w="1910910" h="1627229">
                  <a:moveTo>
                    <a:pt x="0" y="0"/>
                  </a:moveTo>
                  <a:lnTo>
                    <a:pt x="1910910" y="0"/>
                  </a:lnTo>
                  <a:lnTo>
                    <a:pt x="1910910" y="1627229"/>
                  </a:lnTo>
                  <a:lnTo>
                    <a:pt x="0" y="1627229"/>
                  </a:lnTo>
                  <a:close/>
                </a:path>
              </a:pathLst>
            </a:custGeom>
            <a:solidFill>
              <a:srgbClr val="DDA37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02496" y="3834292"/>
            <a:ext cx="6826794" cy="5424008"/>
          </a:xfrm>
          <a:prstGeom prst="rect">
            <a:avLst/>
          </a:prstGeom>
        </p:spPr>
        <p:txBody>
          <a:bodyPr lIns="0" tIns="0" rIns="0" bIns="0" rtlCol="0" anchor="t">
            <a:spAutoFit/>
          </a:bodyPr>
          <a:lstStyle/>
          <a:p>
            <a:pPr marL="444199" lvl="1" indent="-222100" algn="just">
              <a:lnSpc>
                <a:spcPts val="2880"/>
              </a:lnSpc>
              <a:buFont typeface="Arial"/>
              <a:buChar char="•"/>
            </a:pPr>
            <a:r>
              <a:rPr lang="en-US" sz="2057">
                <a:solidFill>
                  <a:srgbClr val="522D1C"/>
                </a:solidFill>
                <a:latin typeface="Alegreya Bold"/>
              </a:rPr>
              <a:t>From the cluster column chart, it can be observed that the office supplies are leading in profit margin, followed by technology products and furniture. </a:t>
            </a:r>
          </a:p>
          <a:p>
            <a:pPr marL="444199" lvl="1" indent="-222100" algn="just">
              <a:lnSpc>
                <a:spcPts val="2880"/>
              </a:lnSpc>
              <a:buFont typeface="Arial"/>
              <a:buChar char="•"/>
            </a:pPr>
            <a:r>
              <a:rPr lang="en-US" sz="2057">
                <a:solidFill>
                  <a:srgbClr val="522D1C"/>
                </a:solidFill>
                <a:latin typeface="Alegreya Bold"/>
              </a:rPr>
              <a:t>For office supplies, labels are generating the highest profit and supplies are the least profitable. Supplies is the only products in the office supplies category that undergo losses. </a:t>
            </a:r>
          </a:p>
          <a:p>
            <a:pPr marL="444199" lvl="1" indent="-222100" algn="just">
              <a:lnSpc>
                <a:spcPts val="2880"/>
              </a:lnSpc>
              <a:buFont typeface="Arial"/>
              <a:buChar char="•"/>
            </a:pPr>
            <a:r>
              <a:rPr lang="en-US" sz="2057">
                <a:solidFill>
                  <a:srgbClr val="522D1C"/>
                </a:solidFill>
                <a:latin typeface="Alegreya Bold"/>
              </a:rPr>
              <a:t>For technology product, all the products are having positive profit margin. Copiers is having the highest profit  margin and machines are having the least profit margin. </a:t>
            </a:r>
          </a:p>
          <a:p>
            <a:pPr marL="444199" lvl="1" indent="-222100" algn="just">
              <a:lnSpc>
                <a:spcPts val="2880"/>
              </a:lnSpc>
              <a:buFont typeface="Arial"/>
              <a:buChar char="•"/>
            </a:pPr>
            <a:r>
              <a:rPr lang="en-US" sz="2057">
                <a:solidFill>
                  <a:srgbClr val="522D1C"/>
                </a:solidFill>
                <a:latin typeface="Alegreya Bold"/>
              </a:rPr>
              <a:t>For furniture, furnishings are having the highest profit margin tables are having the lowest profit margin. Furnishings and chairs are having the positive profit margin while bookcases and tables are having negative profit margin. </a:t>
            </a:r>
          </a:p>
        </p:txBody>
      </p:sp>
      <p:sp>
        <p:nvSpPr>
          <p:cNvPr id="7" name="TextBox 7"/>
          <p:cNvSpPr txBox="1"/>
          <p:nvPr/>
        </p:nvSpPr>
        <p:spPr>
          <a:xfrm>
            <a:off x="2502767" y="2513859"/>
            <a:ext cx="4056832" cy="958754"/>
          </a:xfrm>
          <a:prstGeom prst="rect">
            <a:avLst/>
          </a:prstGeom>
        </p:spPr>
        <p:txBody>
          <a:bodyPr lIns="0" tIns="0" rIns="0" bIns="0" rtlCol="0" anchor="t">
            <a:spAutoFit/>
          </a:bodyPr>
          <a:lstStyle/>
          <a:p>
            <a:pPr algn="ctr">
              <a:lnSpc>
                <a:spcPts val="7763"/>
              </a:lnSpc>
            </a:pPr>
            <a:r>
              <a:rPr lang="en-US" sz="5545">
                <a:solidFill>
                  <a:srgbClr val="522D1C"/>
                </a:solidFill>
                <a:latin typeface="Alice Bold"/>
              </a:rPr>
              <a:t>Result 2</a:t>
            </a:r>
          </a:p>
        </p:txBody>
      </p:sp>
      <p:grpSp>
        <p:nvGrpSpPr>
          <p:cNvPr id="8" name="Group 8"/>
          <p:cNvGrpSpPr/>
          <p:nvPr/>
        </p:nvGrpSpPr>
        <p:grpSpPr>
          <a:xfrm>
            <a:off x="10989765" y="3273891"/>
            <a:ext cx="5233918" cy="6186501"/>
            <a:chOff x="0" y="0"/>
            <a:chExt cx="6978557" cy="8248667"/>
          </a:xfrm>
        </p:grpSpPr>
        <p:sp>
          <p:nvSpPr>
            <p:cNvPr id="9" name="TextBox 9"/>
            <p:cNvSpPr txBox="1"/>
            <p:nvPr/>
          </p:nvSpPr>
          <p:spPr>
            <a:xfrm>
              <a:off x="1242922" y="-28575"/>
              <a:ext cx="1607842" cy="328436"/>
            </a:xfrm>
            <a:prstGeom prst="rect">
              <a:avLst/>
            </a:prstGeom>
          </p:spPr>
          <p:txBody>
            <a:bodyPr lIns="0" tIns="0" rIns="0" bIns="0" rtlCol="0" anchor="t">
              <a:spAutoFit/>
            </a:bodyPr>
            <a:lstStyle/>
            <a:p>
              <a:pPr algn="l">
                <a:lnSpc>
                  <a:spcPts val="2109"/>
                </a:lnSpc>
              </a:pPr>
              <a:r>
                <a:rPr lang="en-US" sz="1507">
                  <a:solidFill>
                    <a:srgbClr val="522D1C"/>
                  </a:solidFill>
                  <a:latin typeface="Alegreya Bold"/>
                </a:rPr>
                <a:t>Office Supplies</a:t>
              </a:r>
            </a:p>
          </p:txBody>
        </p:sp>
        <p:sp>
          <p:nvSpPr>
            <p:cNvPr id="10" name="TextBox 10"/>
            <p:cNvSpPr txBox="1"/>
            <p:nvPr/>
          </p:nvSpPr>
          <p:spPr>
            <a:xfrm>
              <a:off x="3329265" y="-28575"/>
              <a:ext cx="1233763" cy="328436"/>
            </a:xfrm>
            <a:prstGeom prst="rect">
              <a:avLst/>
            </a:prstGeom>
          </p:spPr>
          <p:txBody>
            <a:bodyPr lIns="0" tIns="0" rIns="0" bIns="0" rtlCol="0" anchor="t">
              <a:spAutoFit/>
            </a:bodyPr>
            <a:lstStyle/>
            <a:p>
              <a:pPr algn="l">
                <a:lnSpc>
                  <a:spcPts val="2109"/>
                </a:lnSpc>
              </a:pPr>
              <a:r>
                <a:rPr lang="en-US" sz="1507">
                  <a:solidFill>
                    <a:srgbClr val="522D1C"/>
                  </a:solidFill>
                  <a:latin typeface="Alegreya Bold"/>
                </a:rPr>
                <a:t>Technology</a:t>
              </a:r>
            </a:p>
          </p:txBody>
        </p:sp>
        <p:sp>
          <p:nvSpPr>
            <p:cNvPr id="11" name="TextBox 11"/>
            <p:cNvSpPr txBox="1"/>
            <p:nvPr/>
          </p:nvSpPr>
          <p:spPr>
            <a:xfrm>
              <a:off x="5041530" y="-28575"/>
              <a:ext cx="1044605" cy="328436"/>
            </a:xfrm>
            <a:prstGeom prst="rect">
              <a:avLst/>
            </a:prstGeom>
          </p:spPr>
          <p:txBody>
            <a:bodyPr lIns="0" tIns="0" rIns="0" bIns="0" rtlCol="0" anchor="t">
              <a:spAutoFit/>
            </a:bodyPr>
            <a:lstStyle/>
            <a:p>
              <a:pPr algn="l">
                <a:lnSpc>
                  <a:spcPts val="2109"/>
                </a:lnSpc>
              </a:pPr>
              <a:r>
                <a:rPr lang="en-US" sz="1507">
                  <a:solidFill>
                    <a:srgbClr val="522D1C"/>
                  </a:solidFill>
                  <a:latin typeface="Alegreya Bold"/>
                </a:rPr>
                <a:t>Furniture</a:t>
              </a:r>
            </a:p>
          </p:txBody>
        </p:sp>
        <p:grpSp>
          <p:nvGrpSpPr>
            <p:cNvPr id="12" name="Group 12"/>
            <p:cNvGrpSpPr>
              <a:grpSpLocks noChangeAspect="1"/>
            </p:cNvGrpSpPr>
            <p:nvPr/>
          </p:nvGrpSpPr>
          <p:grpSpPr>
            <a:xfrm>
              <a:off x="1051521" y="102080"/>
              <a:ext cx="3894309" cy="95700"/>
              <a:chOff x="906165" y="-619760"/>
              <a:chExt cx="6201569" cy="152400"/>
            </a:xfrm>
          </p:grpSpPr>
          <p:sp>
            <p:nvSpPr>
              <p:cNvPr id="13" name="Freeform 13"/>
              <p:cNvSpPr/>
              <p:nvPr/>
            </p:nvSpPr>
            <p:spPr>
              <a:xfrm>
                <a:off x="906165"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C98860"/>
              </a:solidFill>
            </p:spPr>
          </p:sp>
          <p:sp>
            <p:nvSpPr>
              <p:cNvPr id="14" name="Freeform 14"/>
              <p:cNvSpPr/>
              <p:nvPr/>
            </p:nvSpPr>
            <p:spPr>
              <a:xfrm>
                <a:off x="422860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522D1C"/>
              </a:solidFill>
            </p:spPr>
          </p:sp>
          <p:sp>
            <p:nvSpPr>
              <p:cNvPr id="15" name="Freeform 15"/>
              <p:cNvSpPr/>
              <p:nvPr/>
            </p:nvSpPr>
            <p:spPr>
              <a:xfrm>
                <a:off x="695533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DDA37F"/>
              </a:solidFill>
            </p:spPr>
          </p:sp>
        </p:grpSp>
        <p:sp>
          <p:nvSpPr>
            <p:cNvPr id="16" name="TextBox 16"/>
            <p:cNvSpPr txBox="1"/>
            <p:nvPr/>
          </p:nvSpPr>
          <p:spPr>
            <a:xfrm rot="-2700000">
              <a:off x="174904" y="7294181"/>
              <a:ext cx="678626"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Labels</a:t>
              </a:r>
            </a:p>
          </p:txBody>
        </p:sp>
        <p:sp>
          <p:nvSpPr>
            <p:cNvPr id="17" name="TextBox 17"/>
            <p:cNvSpPr txBox="1"/>
            <p:nvPr/>
          </p:nvSpPr>
          <p:spPr>
            <a:xfrm rot="-2700000">
              <a:off x="598047" y="7277043"/>
              <a:ext cx="630152"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Paper</a:t>
              </a:r>
            </a:p>
          </p:txBody>
        </p:sp>
        <p:sp>
          <p:nvSpPr>
            <p:cNvPr id="18" name="TextBox 18"/>
            <p:cNvSpPr txBox="1"/>
            <p:nvPr/>
          </p:nvSpPr>
          <p:spPr>
            <a:xfrm rot="-2700000">
              <a:off x="587023" y="7439743"/>
              <a:ext cx="1090337"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Envelopes</a:t>
              </a:r>
            </a:p>
          </p:txBody>
        </p:sp>
        <p:sp>
          <p:nvSpPr>
            <p:cNvPr id="19" name="TextBox 19"/>
            <p:cNvSpPr txBox="1"/>
            <p:nvPr/>
          </p:nvSpPr>
          <p:spPr>
            <a:xfrm rot="-2700000">
              <a:off x="1015271" y="7420490"/>
              <a:ext cx="1035882"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Fasteners</a:t>
              </a:r>
            </a:p>
          </p:txBody>
        </p:sp>
        <p:sp>
          <p:nvSpPr>
            <p:cNvPr id="20" name="TextBox 20"/>
            <p:cNvSpPr txBox="1"/>
            <p:nvPr/>
          </p:nvSpPr>
          <p:spPr>
            <a:xfrm rot="-2700000">
              <a:off x="1983196" y="7177696"/>
              <a:ext cx="349157"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Art</a:t>
              </a:r>
            </a:p>
          </p:txBody>
        </p:sp>
        <p:sp>
          <p:nvSpPr>
            <p:cNvPr id="21" name="TextBox 21"/>
            <p:cNvSpPr txBox="1"/>
            <p:nvPr/>
          </p:nvSpPr>
          <p:spPr>
            <a:xfrm rot="-2700000">
              <a:off x="1660959" y="7469305"/>
              <a:ext cx="1173950"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Appliances</a:t>
              </a:r>
            </a:p>
          </p:txBody>
        </p:sp>
        <p:sp>
          <p:nvSpPr>
            <p:cNvPr id="22" name="TextBox 22"/>
            <p:cNvSpPr txBox="1"/>
            <p:nvPr/>
          </p:nvSpPr>
          <p:spPr>
            <a:xfrm rot="-2700000">
              <a:off x="2326074" y="7351939"/>
              <a:ext cx="841989"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Binders</a:t>
              </a:r>
            </a:p>
          </p:txBody>
        </p:sp>
        <p:sp>
          <p:nvSpPr>
            <p:cNvPr id="23" name="TextBox 23"/>
            <p:cNvSpPr txBox="1"/>
            <p:nvPr/>
          </p:nvSpPr>
          <p:spPr>
            <a:xfrm rot="-2700000">
              <a:off x="2717840" y="7347797"/>
              <a:ext cx="830276"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Storage</a:t>
              </a:r>
            </a:p>
          </p:txBody>
        </p:sp>
        <p:sp>
          <p:nvSpPr>
            <p:cNvPr id="24" name="TextBox 24"/>
            <p:cNvSpPr txBox="1"/>
            <p:nvPr/>
          </p:nvSpPr>
          <p:spPr>
            <a:xfrm rot="-2700000">
              <a:off x="3027495" y="7377668"/>
              <a:ext cx="914761"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Supplies</a:t>
              </a:r>
            </a:p>
          </p:txBody>
        </p:sp>
        <p:sp>
          <p:nvSpPr>
            <p:cNvPr id="25" name="TextBox 25"/>
            <p:cNvSpPr txBox="1"/>
            <p:nvPr/>
          </p:nvSpPr>
          <p:spPr>
            <a:xfrm rot="-2700000">
              <a:off x="3483822" y="7346784"/>
              <a:ext cx="827410"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Copiers</a:t>
              </a:r>
            </a:p>
          </p:txBody>
        </p:sp>
        <p:sp>
          <p:nvSpPr>
            <p:cNvPr id="26" name="TextBox 26"/>
            <p:cNvSpPr txBox="1"/>
            <p:nvPr/>
          </p:nvSpPr>
          <p:spPr>
            <a:xfrm rot="-2700000">
              <a:off x="3514492" y="7492214"/>
              <a:ext cx="1238747"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Accessories</a:t>
              </a:r>
            </a:p>
          </p:txBody>
        </p:sp>
        <p:sp>
          <p:nvSpPr>
            <p:cNvPr id="27" name="TextBox 27"/>
            <p:cNvSpPr txBox="1"/>
            <p:nvPr/>
          </p:nvSpPr>
          <p:spPr>
            <a:xfrm rot="-2700000">
              <a:off x="4285436" y="7331012"/>
              <a:ext cx="782799"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Phones</a:t>
              </a:r>
            </a:p>
          </p:txBody>
        </p:sp>
        <p:sp>
          <p:nvSpPr>
            <p:cNvPr id="28" name="TextBox 28"/>
            <p:cNvSpPr txBox="1"/>
            <p:nvPr/>
          </p:nvSpPr>
          <p:spPr>
            <a:xfrm rot="-2700000">
              <a:off x="4459161" y="7417186"/>
              <a:ext cx="1026536"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Machines</a:t>
              </a:r>
            </a:p>
          </p:txBody>
        </p:sp>
        <p:sp>
          <p:nvSpPr>
            <p:cNvPr id="29" name="TextBox 29"/>
            <p:cNvSpPr txBox="1"/>
            <p:nvPr/>
          </p:nvSpPr>
          <p:spPr>
            <a:xfrm rot="-2700000">
              <a:off x="4613742" y="7511290"/>
              <a:ext cx="1292703"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Furnishings</a:t>
              </a:r>
            </a:p>
          </p:txBody>
        </p:sp>
        <p:sp>
          <p:nvSpPr>
            <p:cNvPr id="30" name="TextBox 30"/>
            <p:cNvSpPr txBox="1"/>
            <p:nvPr/>
          </p:nvSpPr>
          <p:spPr>
            <a:xfrm rot="-2700000">
              <a:off x="5499130" y="7302684"/>
              <a:ext cx="702675"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Chairs</a:t>
              </a:r>
            </a:p>
          </p:txBody>
        </p:sp>
        <p:sp>
          <p:nvSpPr>
            <p:cNvPr id="31" name="TextBox 31"/>
            <p:cNvSpPr txBox="1"/>
            <p:nvPr/>
          </p:nvSpPr>
          <p:spPr>
            <a:xfrm rot="-2700000">
              <a:off x="5529162" y="7448378"/>
              <a:ext cx="1114760"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Bookcases</a:t>
              </a:r>
            </a:p>
          </p:txBody>
        </p:sp>
        <p:sp>
          <p:nvSpPr>
            <p:cNvPr id="32" name="TextBox 32"/>
            <p:cNvSpPr txBox="1"/>
            <p:nvPr/>
          </p:nvSpPr>
          <p:spPr>
            <a:xfrm rot="-2700000">
              <a:off x="6275111" y="7297529"/>
              <a:ext cx="688096" cy="328436"/>
            </a:xfrm>
            <a:prstGeom prst="rect">
              <a:avLst/>
            </a:prstGeom>
          </p:spPr>
          <p:txBody>
            <a:bodyPr lIns="0" tIns="0" rIns="0" bIns="0" rtlCol="0" anchor="t">
              <a:spAutoFit/>
            </a:bodyPr>
            <a:lstStyle/>
            <a:p>
              <a:pPr algn="ctr">
                <a:lnSpc>
                  <a:spcPts val="2109"/>
                </a:lnSpc>
              </a:pPr>
              <a:r>
                <a:rPr lang="en-US" sz="1507">
                  <a:solidFill>
                    <a:srgbClr val="522D1C"/>
                  </a:solidFill>
                  <a:latin typeface="Alegreya Bold"/>
                </a:rPr>
                <a:t>Tables</a:t>
              </a:r>
            </a:p>
          </p:txBody>
        </p:sp>
        <p:grpSp>
          <p:nvGrpSpPr>
            <p:cNvPr id="33" name="Group 33"/>
            <p:cNvGrpSpPr>
              <a:grpSpLocks noChangeAspect="1"/>
            </p:cNvGrpSpPr>
            <p:nvPr/>
          </p:nvGrpSpPr>
          <p:grpSpPr>
            <a:xfrm>
              <a:off x="482490" y="491262"/>
              <a:ext cx="6459778" cy="6459778"/>
              <a:chOff x="0" y="0"/>
              <a:chExt cx="10287000" cy="10287000"/>
            </a:xfrm>
          </p:grpSpPr>
          <p:sp>
            <p:nvSpPr>
              <p:cNvPr id="34" name="Freeform 34"/>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5" name="Freeform 35"/>
              <p:cNvSpPr/>
              <p:nvPr/>
            </p:nvSpPr>
            <p:spPr>
              <a:xfrm>
                <a:off x="0" y="1708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6" name="Freeform 36"/>
              <p:cNvSpPr/>
              <p:nvPr/>
            </p:nvSpPr>
            <p:spPr>
              <a:xfrm>
                <a:off x="0" y="3422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7" name="Freeform 37"/>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8" name="Freeform 38"/>
              <p:cNvSpPr/>
              <p:nvPr/>
            </p:nvSpPr>
            <p:spPr>
              <a:xfrm>
                <a:off x="0" y="6851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sp>
            <p:nvSpPr>
              <p:cNvPr id="39" name="Freeform 39"/>
              <p:cNvSpPr/>
              <p:nvPr/>
            </p:nvSpPr>
            <p:spPr>
              <a:xfrm>
                <a:off x="0" y="8566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60000"/>
                </a:srgbClr>
              </a:solidFill>
            </p:spPr>
          </p:sp>
          <p:sp>
            <p:nvSpPr>
              <p:cNvPr id="40" name="Freeform 40"/>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522D1C">
                  <a:alpha val="24706"/>
                </a:srgbClr>
              </a:solidFill>
            </p:spPr>
          </p:sp>
        </p:grpSp>
        <p:sp>
          <p:nvSpPr>
            <p:cNvPr id="41" name="TextBox 41"/>
            <p:cNvSpPr txBox="1"/>
            <p:nvPr/>
          </p:nvSpPr>
          <p:spPr>
            <a:xfrm>
              <a:off x="73021" y="312756"/>
              <a:ext cx="281868"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50 </a:t>
              </a:r>
            </a:p>
          </p:txBody>
        </p:sp>
        <p:sp>
          <p:nvSpPr>
            <p:cNvPr id="42" name="TextBox 42"/>
            <p:cNvSpPr txBox="1"/>
            <p:nvPr/>
          </p:nvSpPr>
          <p:spPr>
            <a:xfrm>
              <a:off x="62056" y="1389386"/>
              <a:ext cx="292833"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40 </a:t>
              </a:r>
            </a:p>
          </p:txBody>
        </p:sp>
        <p:sp>
          <p:nvSpPr>
            <p:cNvPr id="43" name="TextBox 43"/>
            <p:cNvSpPr txBox="1"/>
            <p:nvPr/>
          </p:nvSpPr>
          <p:spPr>
            <a:xfrm>
              <a:off x="72274" y="2466016"/>
              <a:ext cx="282615"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30 </a:t>
              </a:r>
            </a:p>
          </p:txBody>
        </p:sp>
        <p:sp>
          <p:nvSpPr>
            <p:cNvPr id="44" name="TextBox 44"/>
            <p:cNvSpPr txBox="1"/>
            <p:nvPr/>
          </p:nvSpPr>
          <p:spPr>
            <a:xfrm>
              <a:off x="58691" y="3542645"/>
              <a:ext cx="296198"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20 </a:t>
              </a:r>
            </a:p>
          </p:txBody>
        </p:sp>
        <p:sp>
          <p:nvSpPr>
            <p:cNvPr id="45" name="TextBox 45"/>
            <p:cNvSpPr txBox="1"/>
            <p:nvPr/>
          </p:nvSpPr>
          <p:spPr>
            <a:xfrm>
              <a:off x="90591" y="4619275"/>
              <a:ext cx="264298"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10 </a:t>
              </a:r>
            </a:p>
          </p:txBody>
        </p:sp>
        <p:sp>
          <p:nvSpPr>
            <p:cNvPr id="46" name="TextBox 46"/>
            <p:cNvSpPr txBox="1"/>
            <p:nvPr/>
          </p:nvSpPr>
          <p:spPr>
            <a:xfrm>
              <a:off x="181930" y="5695905"/>
              <a:ext cx="172959"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0 </a:t>
              </a:r>
            </a:p>
          </p:txBody>
        </p:sp>
        <p:sp>
          <p:nvSpPr>
            <p:cNvPr id="47" name="TextBox 47"/>
            <p:cNvSpPr txBox="1"/>
            <p:nvPr/>
          </p:nvSpPr>
          <p:spPr>
            <a:xfrm>
              <a:off x="0" y="6772534"/>
              <a:ext cx="354889" cy="328436"/>
            </a:xfrm>
            <a:prstGeom prst="rect">
              <a:avLst/>
            </a:prstGeom>
          </p:spPr>
          <p:txBody>
            <a:bodyPr lIns="0" tIns="0" rIns="0" bIns="0" rtlCol="0" anchor="t">
              <a:spAutoFit/>
            </a:bodyPr>
            <a:lstStyle/>
            <a:p>
              <a:pPr algn="r">
                <a:lnSpc>
                  <a:spcPts val="2109"/>
                </a:lnSpc>
              </a:pPr>
              <a:r>
                <a:rPr lang="en-US" sz="1507">
                  <a:solidFill>
                    <a:srgbClr val="522D1C"/>
                  </a:solidFill>
                  <a:latin typeface="Alegreya Bold"/>
                </a:rPr>
                <a:t>-10 </a:t>
              </a:r>
            </a:p>
          </p:txBody>
        </p:sp>
        <p:grpSp>
          <p:nvGrpSpPr>
            <p:cNvPr id="48" name="Group 48"/>
            <p:cNvGrpSpPr>
              <a:grpSpLocks noChangeAspect="1"/>
            </p:cNvGrpSpPr>
            <p:nvPr/>
          </p:nvGrpSpPr>
          <p:grpSpPr>
            <a:xfrm>
              <a:off x="482490" y="1084046"/>
              <a:ext cx="6459778" cy="5721011"/>
              <a:chOff x="0" y="943991"/>
              <a:chExt cx="10287000" cy="9110536"/>
            </a:xfrm>
          </p:grpSpPr>
          <p:sp>
            <p:nvSpPr>
              <p:cNvPr id="49" name="Freeform 49"/>
              <p:cNvSpPr/>
              <p:nvPr/>
            </p:nvSpPr>
            <p:spPr>
              <a:xfrm>
                <a:off x="0" y="943991"/>
                <a:ext cx="169645" cy="7628509"/>
              </a:xfrm>
              <a:custGeom>
                <a:avLst/>
                <a:gdLst/>
                <a:ahLst/>
                <a:cxnLst/>
                <a:rect l="l" t="t" r="r" b="b"/>
                <a:pathLst>
                  <a:path w="169645" h="7628509">
                    <a:moveTo>
                      <a:pt x="0" y="7628509"/>
                    </a:moveTo>
                    <a:lnTo>
                      <a:pt x="0" y="13572"/>
                    </a:lnTo>
                    <a:lnTo>
                      <a:pt x="0" y="13572"/>
                    </a:lnTo>
                    <a:cubicBezTo>
                      <a:pt x="0" y="6076"/>
                      <a:pt x="6076" y="0"/>
                      <a:pt x="13572" y="0"/>
                    </a:cubicBezTo>
                    <a:lnTo>
                      <a:pt x="156073" y="0"/>
                    </a:lnTo>
                    <a:cubicBezTo>
                      <a:pt x="163568" y="0"/>
                      <a:pt x="169645" y="6076"/>
                      <a:pt x="169645" y="13572"/>
                    </a:cubicBezTo>
                    <a:lnTo>
                      <a:pt x="169645" y="7628509"/>
                    </a:lnTo>
                    <a:close/>
                  </a:path>
                </a:pathLst>
              </a:custGeom>
              <a:solidFill>
                <a:srgbClr val="C98860"/>
              </a:solidFill>
            </p:spPr>
          </p:sp>
          <p:sp>
            <p:nvSpPr>
              <p:cNvPr id="50" name="Freeform 50"/>
              <p:cNvSpPr/>
              <p:nvPr/>
            </p:nvSpPr>
            <p:spPr>
              <a:xfrm>
                <a:off x="607954" y="1118870"/>
                <a:ext cx="169645" cy="7453630"/>
              </a:xfrm>
              <a:custGeom>
                <a:avLst/>
                <a:gdLst/>
                <a:ahLst/>
                <a:cxnLst/>
                <a:rect l="l" t="t" r="r" b="b"/>
                <a:pathLst>
                  <a:path w="169645" h="7453630">
                    <a:moveTo>
                      <a:pt x="0" y="7453630"/>
                    </a:moveTo>
                    <a:lnTo>
                      <a:pt x="0" y="13572"/>
                    </a:lnTo>
                    <a:cubicBezTo>
                      <a:pt x="0" y="9972"/>
                      <a:pt x="1430" y="6520"/>
                      <a:pt x="3975" y="3975"/>
                    </a:cubicBezTo>
                    <a:cubicBezTo>
                      <a:pt x="6520" y="1430"/>
                      <a:pt x="9972" y="0"/>
                      <a:pt x="13572" y="0"/>
                    </a:cubicBezTo>
                    <a:lnTo>
                      <a:pt x="156073" y="0"/>
                    </a:lnTo>
                    <a:cubicBezTo>
                      <a:pt x="163569" y="0"/>
                      <a:pt x="169645" y="6076"/>
                      <a:pt x="169645" y="13572"/>
                    </a:cubicBezTo>
                    <a:lnTo>
                      <a:pt x="169645" y="7453630"/>
                    </a:lnTo>
                    <a:close/>
                  </a:path>
                </a:pathLst>
              </a:custGeom>
              <a:solidFill>
                <a:srgbClr val="C98860"/>
              </a:solidFill>
            </p:spPr>
          </p:sp>
          <p:sp>
            <p:nvSpPr>
              <p:cNvPr id="51" name="Freeform 51"/>
              <p:cNvSpPr/>
              <p:nvPr/>
            </p:nvSpPr>
            <p:spPr>
              <a:xfrm>
                <a:off x="1215908" y="1307465"/>
                <a:ext cx="169645" cy="7265035"/>
              </a:xfrm>
              <a:custGeom>
                <a:avLst/>
                <a:gdLst/>
                <a:ahLst/>
                <a:cxnLst/>
                <a:rect l="l" t="t" r="r" b="b"/>
                <a:pathLst>
                  <a:path w="169645" h="7265035">
                    <a:moveTo>
                      <a:pt x="0" y="7265035"/>
                    </a:moveTo>
                    <a:lnTo>
                      <a:pt x="0" y="13572"/>
                    </a:lnTo>
                    <a:cubicBezTo>
                      <a:pt x="0" y="6076"/>
                      <a:pt x="6076" y="0"/>
                      <a:pt x="13572" y="0"/>
                    </a:cubicBezTo>
                    <a:lnTo>
                      <a:pt x="156073" y="0"/>
                    </a:lnTo>
                    <a:cubicBezTo>
                      <a:pt x="159673" y="0"/>
                      <a:pt x="163125" y="1430"/>
                      <a:pt x="165670" y="3975"/>
                    </a:cubicBezTo>
                    <a:cubicBezTo>
                      <a:pt x="168215" y="6520"/>
                      <a:pt x="169645" y="9972"/>
                      <a:pt x="169645" y="13572"/>
                    </a:cubicBezTo>
                    <a:lnTo>
                      <a:pt x="169645" y="7265035"/>
                    </a:lnTo>
                    <a:close/>
                  </a:path>
                </a:pathLst>
              </a:custGeom>
              <a:solidFill>
                <a:srgbClr val="C98860"/>
              </a:solidFill>
            </p:spPr>
          </p:sp>
          <p:sp>
            <p:nvSpPr>
              <p:cNvPr id="52" name="Freeform 52"/>
              <p:cNvSpPr/>
              <p:nvPr/>
            </p:nvSpPr>
            <p:spPr>
              <a:xfrm>
                <a:off x="1823863" y="3176270"/>
                <a:ext cx="169644" cy="5396230"/>
              </a:xfrm>
              <a:custGeom>
                <a:avLst/>
                <a:gdLst/>
                <a:ahLst/>
                <a:cxnLst/>
                <a:rect l="l" t="t" r="r" b="b"/>
                <a:pathLst>
                  <a:path w="169644" h="5396230">
                    <a:moveTo>
                      <a:pt x="0" y="5396230"/>
                    </a:moveTo>
                    <a:lnTo>
                      <a:pt x="0" y="13572"/>
                    </a:lnTo>
                    <a:cubicBezTo>
                      <a:pt x="0" y="6076"/>
                      <a:pt x="6076" y="0"/>
                      <a:pt x="13571" y="0"/>
                    </a:cubicBezTo>
                    <a:lnTo>
                      <a:pt x="156073" y="0"/>
                    </a:lnTo>
                    <a:cubicBezTo>
                      <a:pt x="163568" y="0"/>
                      <a:pt x="169644" y="6076"/>
                      <a:pt x="169644" y="13572"/>
                    </a:cubicBezTo>
                    <a:lnTo>
                      <a:pt x="169644" y="5396230"/>
                    </a:lnTo>
                    <a:close/>
                  </a:path>
                </a:pathLst>
              </a:custGeom>
              <a:solidFill>
                <a:srgbClr val="C98860"/>
              </a:solidFill>
            </p:spPr>
          </p:sp>
          <p:sp>
            <p:nvSpPr>
              <p:cNvPr id="53" name="Freeform 53"/>
              <p:cNvSpPr/>
              <p:nvPr/>
            </p:nvSpPr>
            <p:spPr>
              <a:xfrm>
                <a:off x="2431816" y="4427855"/>
                <a:ext cx="169645" cy="4144645"/>
              </a:xfrm>
              <a:custGeom>
                <a:avLst/>
                <a:gdLst/>
                <a:ahLst/>
                <a:cxnLst/>
                <a:rect l="l" t="t" r="r" b="b"/>
                <a:pathLst>
                  <a:path w="169645" h="4144645">
                    <a:moveTo>
                      <a:pt x="0" y="4144645"/>
                    </a:moveTo>
                    <a:lnTo>
                      <a:pt x="0" y="13572"/>
                    </a:lnTo>
                    <a:cubicBezTo>
                      <a:pt x="0" y="9972"/>
                      <a:pt x="1430" y="6520"/>
                      <a:pt x="3975" y="3975"/>
                    </a:cubicBezTo>
                    <a:cubicBezTo>
                      <a:pt x="6521" y="1430"/>
                      <a:pt x="9973" y="0"/>
                      <a:pt x="13572" y="0"/>
                    </a:cubicBezTo>
                    <a:lnTo>
                      <a:pt x="156074" y="0"/>
                    </a:lnTo>
                    <a:cubicBezTo>
                      <a:pt x="159673" y="0"/>
                      <a:pt x="163125" y="1430"/>
                      <a:pt x="165670" y="3975"/>
                    </a:cubicBezTo>
                    <a:cubicBezTo>
                      <a:pt x="168215" y="6520"/>
                      <a:pt x="169645" y="9972"/>
                      <a:pt x="169645" y="13572"/>
                    </a:cubicBezTo>
                    <a:lnTo>
                      <a:pt x="169645" y="4144645"/>
                    </a:lnTo>
                    <a:close/>
                  </a:path>
                </a:pathLst>
              </a:custGeom>
              <a:solidFill>
                <a:srgbClr val="C98860"/>
              </a:solidFill>
            </p:spPr>
          </p:sp>
          <p:sp>
            <p:nvSpPr>
              <p:cNvPr id="54" name="Freeform 54"/>
              <p:cNvSpPr/>
              <p:nvPr/>
            </p:nvSpPr>
            <p:spPr>
              <a:xfrm>
                <a:off x="3039771" y="5662295"/>
                <a:ext cx="169645" cy="2910205"/>
              </a:xfrm>
              <a:custGeom>
                <a:avLst/>
                <a:gdLst/>
                <a:ahLst/>
                <a:cxnLst/>
                <a:rect l="l" t="t" r="r" b="b"/>
                <a:pathLst>
                  <a:path w="169645" h="2910205">
                    <a:moveTo>
                      <a:pt x="0" y="2910205"/>
                    </a:moveTo>
                    <a:lnTo>
                      <a:pt x="0" y="13572"/>
                    </a:lnTo>
                    <a:cubicBezTo>
                      <a:pt x="0" y="9972"/>
                      <a:pt x="1429" y="6520"/>
                      <a:pt x="3975" y="3975"/>
                    </a:cubicBezTo>
                    <a:cubicBezTo>
                      <a:pt x="6520" y="1430"/>
                      <a:pt x="9972" y="0"/>
                      <a:pt x="13571" y="0"/>
                    </a:cubicBezTo>
                    <a:lnTo>
                      <a:pt x="156073" y="0"/>
                    </a:lnTo>
                    <a:cubicBezTo>
                      <a:pt x="159672" y="0"/>
                      <a:pt x="163124" y="1430"/>
                      <a:pt x="165669" y="3975"/>
                    </a:cubicBezTo>
                    <a:cubicBezTo>
                      <a:pt x="168215" y="6520"/>
                      <a:pt x="169644" y="9972"/>
                      <a:pt x="169644" y="13572"/>
                    </a:cubicBezTo>
                    <a:lnTo>
                      <a:pt x="169644" y="2910205"/>
                    </a:lnTo>
                    <a:close/>
                  </a:path>
                </a:pathLst>
              </a:custGeom>
              <a:solidFill>
                <a:srgbClr val="C98860"/>
              </a:solidFill>
            </p:spPr>
          </p:sp>
          <p:sp>
            <p:nvSpPr>
              <p:cNvPr id="55" name="Freeform 55"/>
              <p:cNvSpPr/>
              <p:nvPr/>
            </p:nvSpPr>
            <p:spPr>
              <a:xfrm>
                <a:off x="3647725" y="6005195"/>
                <a:ext cx="169645" cy="2567305"/>
              </a:xfrm>
              <a:custGeom>
                <a:avLst/>
                <a:gdLst/>
                <a:ahLst/>
                <a:cxnLst/>
                <a:rect l="l" t="t" r="r" b="b"/>
                <a:pathLst>
                  <a:path w="169645" h="2567305">
                    <a:moveTo>
                      <a:pt x="0" y="2567305"/>
                    </a:moveTo>
                    <a:lnTo>
                      <a:pt x="0" y="13572"/>
                    </a:lnTo>
                    <a:cubicBezTo>
                      <a:pt x="0" y="9972"/>
                      <a:pt x="1429" y="6520"/>
                      <a:pt x="3975" y="3975"/>
                    </a:cubicBezTo>
                    <a:cubicBezTo>
                      <a:pt x="6520" y="1430"/>
                      <a:pt x="9972" y="0"/>
                      <a:pt x="13571" y="0"/>
                    </a:cubicBezTo>
                    <a:lnTo>
                      <a:pt x="156073" y="0"/>
                    </a:lnTo>
                    <a:cubicBezTo>
                      <a:pt x="163568" y="0"/>
                      <a:pt x="169644" y="6076"/>
                      <a:pt x="169644" y="13572"/>
                    </a:cubicBezTo>
                    <a:lnTo>
                      <a:pt x="169644" y="2567305"/>
                    </a:lnTo>
                    <a:close/>
                  </a:path>
                </a:pathLst>
              </a:custGeom>
              <a:solidFill>
                <a:srgbClr val="C98860"/>
              </a:solidFill>
            </p:spPr>
          </p:sp>
          <p:sp>
            <p:nvSpPr>
              <p:cNvPr id="56" name="Freeform 56"/>
              <p:cNvSpPr/>
              <p:nvPr/>
            </p:nvSpPr>
            <p:spPr>
              <a:xfrm>
                <a:off x="4255679" y="6929310"/>
                <a:ext cx="169645" cy="1643190"/>
              </a:xfrm>
              <a:custGeom>
                <a:avLst/>
                <a:gdLst/>
                <a:ahLst/>
                <a:cxnLst/>
                <a:rect l="l" t="t" r="r" b="b"/>
                <a:pathLst>
                  <a:path w="169645" h="1643190">
                    <a:moveTo>
                      <a:pt x="0" y="1643190"/>
                    </a:moveTo>
                    <a:lnTo>
                      <a:pt x="0" y="13572"/>
                    </a:lnTo>
                    <a:cubicBezTo>
                      <a:pt x="0" y="9973"/>
                      <a:pt x="1430" y="6521"/>
                      <a:pt x="3975" y="3975"/>
                    </a:cubicBezTo>
                    <a:cubicBezTo>
                      <a:pt x="6520" y="1431"/>
                      <a:pt x="9972" y="0"/>
                      <a:pt x="13572" y="0"/>
                    </a:cubicBezTo>
                    <a:lnTo>
                      <a:pt x="156073" y="0"/>
                    </a:lnTo>
                    <a:cubicBezTo>
                      <a:pt x="159672" y="0"/>
                      <a:pt x="163125" y="1431"/>
                      <a:pt x="165670" y="3975"/>
                    </a:cubicBezTo>
                    <a:cubicBezTo>
                      <a:pt x="168215" y="6521"/>
                      <a:pt x="169645" y="9973"/>
                      <a:pt x="169645" y="13572"/>
                    </a:cubicBezTo>
                    <a:lnTo>
                      <a:pt x="169645" y="1643190"/>
                    </a:lnTo>
                    <a:close/>
                  </a:path>
                </a:pathLst>
              </a:custGeom>
              <a:solidFill>
                <a:srgbClr val="C98860"/>
              </a:solidFill>
            </p:spPr>
          </p:sp>
          <p:sp>
            <p:nvSpPr>
              <p:cNvPr id="57" name="Freeform 57"/>
              <p:cNvSpPr/>
              <p:nvPr/>
            </p:nvSpPr>
            <p:spPr>
              <a:xfrm>
                <a:off x="4863633" y="8572500"/>
                <a:ext cx="169645" cy="449897"/>
              </a:xfrm>
              <a:custGeom>
                <a:avLst/>
                <a:gdLst/>
                <a:ahLst/>
                <a:cxnLst/>
                <a:rect l="l" t="t" r="r" b="b"/>
                <a:pathLst>
                  <a:path w="169645" h="449897">
                    <a:moveTo>
                      <a:pt x="0" y="0"/>
                    </a:moveTo>
                    <a:lnTo>
                      <a:pt x="0" y="436326"/>
                    </a:lnTo>
                    <a:cubicBezTo>
                      <a:pt x="0" y="443822"/>
                      <a:pt x="6076" y="449897"/>
                      <a:pt x="13572" y="449897"/>
                    </a:cubicBezTo>
                    <a:lnTo>
                      <a:pt x="156073" y="449897"/>
                    </a:lnTo>
                    <a:cubicBezTo>
                      <a:pt x="163568" y="449897"/>
                      <a:pt x="169645" y="443822"/>
                      <a:pt x="169645" y="436326"/>
                    </a:cubicBezTo>
                    <a:lnTo>
                      <a:pt x="169645" y="0"/>
                    </a:lnTo>
                    <a:close/>
                  </a:path>
                </a:pathLst>
              </a:custGeom>
              <a:solidFill>
                <a:srgbClr val="C98860"/>
              </a:solidFill>
            </p:spPr>
          </p:sp>
          <p:sp>
            <p:nvSpPr>
              <p:cNvPr id="58" name="Freeform 58"/>
              <p:cNvSpPr/>
              <p:nvPr/>
            </p:nvSpPr>
            <p:spPr>
              <a:xfrm>
                <a:off x="5471587"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59" name="Freeform 59"/>
              <p:cNvSpPr/>
              <p:nvPr/>
            </p:nvSpPr>
            <p:spPr>
              <a:xfrm>
                <a:off x="6079541"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60" name="Freeform 60"/>
              <p:cNvSpPr/>
              <p:nvPr/>
            </p:nvSpPr>
            <p:spPr>
              <a:xfrm>
                <a:off x="6687496" y="857250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61" name="Freeform 61"/>
              <p:cNvSpPr/>
              <p:nvPr/>
            </p:nvSpPr>
            <p:spPr>
              <a:xfrm>
                <a:off x="7295449"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62" name="Freeform 62"/>
              <p:cNvSpPr/>
              <p:nvPr/>
            </p:nvSpPr>
            <p:spPr>
              <a:xfrm>
                <a:off x="7903404" y="8572500"/>
                <a:ext cx="169645" cy="0"/>
              </a:xfrm>
              <a:custGeom>
                <a:avLst/>
                <a:gdLst/>
                <a:ahLst/>
                <a:cxnLst/>
                <a:rect l="l" t="t" r="r" b="b"/>
                <a:pathLst>
                  <a:path w="169645">
                    <a:moveTo>
                      <a:pt x="0" y="0"/>
                    </a:moveTo>
                    <a:lnTo>
                      <a:pt x="0" y="0"/>
                    </a:lnTo>
                    <a:lnTo>
                      <a:pt x="169644" y="0"/>
                    </a:lnTo>
                    <a:lnTo>
                      <a:pt x="169644" y="0"/>
                    </a:lnTo>
                    <a:close/>
                  </a:path>
                </a:pathLst>
              </a:custGeom>
              <a:solidFill>
                <a:srgbClr val="C98860"/>
              </a:solidFill>
            </p:spPr>
          </p:sp>
          <p:sp>
            <p:nvSpPr>
              <p:cNvPr id="63" name="Freeform 63"/>
              <p:cNvSpPr/>
              <p:nvPr/>
            </p:nvSpPr>
            <p:spPr>
              <a:xfrm>
                <a:off x="8511358"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64" name="Freeform 64"/>
              <p:cNvSpPr/>
              <p:nvPr/>
            </p:nvSpPr>
            <p:spPr>
              <a:xfrm>
                <a:off x="9119312"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65" name="Freeform 65"/>
              <p:cNvSpPr/>
              <p:nvPr/>
            </p:nvSpPr>
            <p:spPr>
              <a:xfrm>
                <a:off x="9727266" y="8572500"/>
                <a:ext cx="169645" cy="0"/>
              </a:xfrm>
              <a:custGeom>
                <a:avLst/>
                <a:gdLst/>
                <a:ahLst/>
                <a:cxnLst/>
                <a:rect l="l" t="t" r="r" b="b"/>
                <a:pathLst>
                  <a:path w="169645">
                    <a:moveTo>
                      <a:pt x="0" y="0"/>
                    </a:moveTo>
                    <a:lnTo>
                      <a:pt x="0" y="0"/>
                    </a:lnTo>
                    <a:lnTo>
                      <a:pt x="169645" y="0"/>
                    </a:lnTo>
                    <a:lnTo>
                      <a:pt x="169645" y="0"/>
                    </a:lnTo>
                    <a:close/>
                  </a:path>
                </a:pathLst>
              </a:custGeom>
              <a:solidFill>
                <a:srgbClr val="C98860"/>
              </a:solidFill>
            </p:spPr>
          </p:sp>
          <p:sp>
            <p:nvSpPr>
              <p:cNvPr id="66" name="Freeform 66"/>
              <p:cNvSpPr/>
              <p:nvPr/>
            </p:nvSpPr>
            <p:spPr>
              <a:xfrm>
                <a:off x="195045"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67" name="Freeform 67"/>
              <p:cNvSpPr/>
              <p:nvPr/>
            </p:nvSpPr>
            <p:spPr>
              <a:xfrm>
                <a:off x="802999"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68" name="Freeform 68"/>
              <p:cNvSpPr/>
              <p:nvPr/>
            </p:nvSpPr>
            <p:spPr>
              <a:xfrm>
                <a:off x="1410953"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69" name="Freeform 69"/>
              <p:cNvSpPr/>
              <p:nvPr/>
            </p:nvSpPr>
            <p:spPr>
              <a:xfrm>
                <a:off x="2018907"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70" name="Freeform 70"/>
              <p:cNvSpPr/>
              <p:nvPr/>
            </p:nvSpPr>
            <p:spPr>
              <a:xfrm>
                <a:off x="2626861"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71" name="Freeform 71"/>
              <p:cNvSpPr/>
              <p:nvPr/>
            </p:nvSpPr>
            <p:spPr>
              <a:xfrm>
                <a:off x="3234815"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72" name="Freeform 72"/>
              <p:cNvSpPr/>
              <p:nvPr/>
            </p:nvSpPr>
            <p:spPr>
              <a:xfrm>
                <a:off x="3842769"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73" name="Freeform 73"/>
              <p:cNvSpPr/>
              <p:nvPr/>
            </p:nvSpPr>
            <p:spPr>
              <a:xfrm>
                <a:off x="4450724"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74" name="Freeform 74"/>
              <p:cNvSpPr/>
              <p:nvPr/>
            </p:nvSpPr>
            <p:spPr>
              <a:xfrm>
                <a:off x="5058678"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75" name="Freeform 75"/>
              <p:cNvSpPr/>
              <p:nvPr/>
            </p:nvSpPr>
            <p:spPr>
              <a:xfrm>
                <a:off x="5666632" y="2181860"/>
                <a:ext cx="169644" cy="6390640"/>
              </a:xfrm>
              <a:custGeom>
                <a:avLst/>
                <a:gdLst/>
                <a:ahLst/>
                <a:cxnLst/>
                <a:rect l="l" t="t" r="r" b="b"/>
                <a:pathLst>
                  <a:path w="169644" h="6390640">
                    <a:moveTo>
                      <a:pt x="0" y="6390640"/>
                    </a:moveTo>
                    <a:lnTo>
                      <a:pt x="0" y="13571"/>
                    </a:lnTo>
                    <a:cubicBezTo>
                      <a:pt x="0" y="6076"/>
                      <a:pt x="6076" y="0"/>
                      <a:pt x="13571" y="0"/>
                    </a:cubicBezTo>
                    <a:lnTo>
                      <a:pt x="156073" y="0"/>
                    </a:lnTo>
                    <a:cubicBezTo>
                      <a:pt x="163568" y="0"/>
                      <a:pt x="169644" y="6076"/>
                      <a:pt x="169644" y="13571"/>
                    </a:cubicBezTo>
                    <a:lnTo>
                      <a:pt x="169644" y="6390640"/>
                    </a:lnTo>
                    <a:close/>
                  </a:path>
                </a:pathLst>
              </a:custGeom>
              <a:solidFill>
                <a:srgbClr val="522D1C"/>
              </a:solidFill>
            </p:spPr>
          </p:sp>
          <p:sp>
            <p:nvSpPr>
              <p:cNvPr id="76" name="Freeform 76"/>
              <p:cNvSpPr/>
              <p:nvPr/>
            </p:nvSpPr>
            <p:spPr>
              <a:xfrm>
                <a:off x="6274586" y="4256405"/>
                <a:ext cx="169645" cy="4316095"/>
              </a:xfrm>
              <a:custGeom>
                <a:avLst/>
                <a:gdLst/>
                <a:ahLst/>
                <a:cxnLst/>
                <a:rect l="l" t="t" r="r" b="b"/>
                <a:pathLst>
                  <a:path w="169645" h="4316095">
                    <a:moveTo>
                      <a:pt x="0" y="4316095"/>
                    </a:moveTo>
                    <a:lnTo>
                      <a:pt x="0" y="13572"/>
                    </a:lnTo>
                    <a:cubicBezTo>
                      <a:pt x="0" y="9972"/>
                      <a:pt x="1430" y="6520"/>
                      <a:pt x="3975" y="3975"/>
                    </a:cubicBezTo>
                    <a:cubicBezTo>
                      <a:pt x="6520" y="1430"/>
                      <a:pt x="9972" y="0"/>
                      <a:pt x="13572" y="0"/>
                    </a:cubicBezTo>
                    <a:lnTo>
                      <a:pt x="156073" y="0"/>
                    </a:lnTo>
                    <a:cubicBezTo>
                      <a:pt x="159672" y="0"/>
                      <a:pt x="163125" y="1430"/>
                      <a:pt x="165670" y="3975"/>
                    </a:cubicBezTo>
                    <a:cubicBezTo>
                      <a:pt x="168215" y="6520"/>
                      <a:pt x="169645" y="9972"/>
                      <a:pt x="169645" y="13572"/>
                    </a:cubicBezTo>
                    <a:lnTo>
                      <a:pt x="169645" y="4316095"/>
                    </a:lnTo>
                    <a:close/>
                  </a:path>
                </a:pathLst>
              </a:custGeom>
              <a:solidFill>
                <a:srgbClr val="522D1C"/>
              </a:solidFill>
            </p:spPr>
          </p:sp>
          <p:sp>
            <p:nvSpPr>
              <p:cNvPr id="77" name="Freeform 77"/>
              <p:cNvSpPr/>
              <p:nvPr/>
            </p:nvSpPr>
            <p:spPr>
              <a:xfrm>
                <a:off x="6882540" y="6245225"/>
                <a:ext cx="169645" cy="2327275"/>
              </a:xfrm>
              <a:custGeom>
                <a:avLst/>
                <a:gdLst/>
                <a:ahLst/>
                <a:cxnLst/>
                <a:rect l="l" t="t" r="r" b="b"/>
                <a:pathLst>
                  <a:path w="169645" h="2327275">
                    <a:moveTo>
                      <a:pt x="0" y="2327275"/>
                    </a:moveTo>
                    <a:lnTo>
                      <a:pt x="0" y="13572"/>
                    </a:lnTo>
                    <a:cubicBezTo>
                      <a:pt x="0" y="6076"/>
                      <a:pt x="6076" y="0"/>
                      <a:pt x="13572" y="0"/>
                    </a:cubicBezTo>
                    <a:lnTo>
                      <a:pt x="156073" y="0"/>
                    </a:lnTo>
                    <a:cubicBezTo>
                      <a:pt x="159673" y="0"/>
                      <a:pt x="163125" y="1430"/>
                      <a:pt x="165670" y="3975"/>
                    </a:cubicBezTo>
                    <a:cubicBezTo>
                      <a:pt x="168215" y="6520"/>
                      <a:pt x="169645" y="9972"/>
                      <a:pt x="169645" y="13572"/>
                    </a:cubicBezTo>
                    <a:lnTo>
                      <a:pt x="169645" y="2327275"/>
                    </a:lnTo>
                    <a:close/>
                  </a:path>
                </a:pathLst>
              </a:custGeom>
              <a:solidFill>
                <a:srgbClr val="522D1C"/>
              </a:solidFill>
            </p:spPr>
          </p:sp>
          <p:sp>
            <p:nvSpPr>
              <p:cNvPr id="78" name="Freeform 78"/>
              <p:cNvSpPr/>
              <p:nvPr/>
            </p:nvSpPr>
            <p:spPr>
              <a:xfrm>
                <a:off x="7490494" y="8252905"/>
                <a:ext cx="169645" cy="319595"/>
              </a:xfrm>
              <a:custGeom>
                <a:avLst/>
                <a:gdLst/>
                <a:ahLst/>
                <a:cxnLst/>
                <a:rect l="l" t="t" r="r" b="b"/>
                <a:pathLst>
                  <a:path w="169645" h="319595">
                    <a:moveTo>
                      <a:pt x="0" y="319595"/>
                    </a:moveTo>
                    <a:lnTo>
                      <a:pt x="0" y="13571"/>
                    </a:lnTo>
                    <a:cubicBezTo>
                      <a:pt x="0" y="9971"/>
                      <a:pt x="1430" y="6520"/>
                      <a:pt x="3975" y="3975"/>
                    </a:cubicBezTo>
                    <a:cubicBezTo>
                      <a:pt x="6520" y="1429"/>
                      <a:pt x="9972" y="0"/>
                      <a:pt x="13572" y="0"/>
                    </a:cubicBezTo>
                    <a:lnTo>
                      <a:pt x="156073" y="0"/>
                    </a:lnTo>
                    <a:cubicBezTo>
                      <a:pt x="163568" y="0"/>
                      <a:pt x="169645" y="6076"/>
                      <a:pt x="169645" y="13571"/>
                    </a:cubicBezTo>
                    <a:lnTo>
                      <a:pt x="169645" y="319595"/>
                    </a:lnTo>
                    <a:close/>
                  </a:path>
                </a:pathLst>
              </a:custGeom>
              <a:solidFill>
                <a:srgbClr val="522D1C"/>
              </a:solidFill>
            </p:spPr>
          </p:sp>
          <p:sp>
            <p:nvSpPr>
              <p:cNvPr id="79" name="Freeform 79"/>
              <p:cNvSpPr/>
              <p:nvPr/>
            </p:nvSpPr>
            <p:spPr>
              <a:xfrm>
                <a:off x="8098448" y="8572500"/>
                <a:ext cx="169645" cy="0"/>
              </a:xfrm>
              <a:custGeom>
                <a:avLst/>
                <a:gdLst/>
                <a:ahLst/>
                <a:cxnLst/>
                <a:rect l="l" t="t" r="r" b="b"/>
                <a:pathLst>
                  <a:path w="169645">
                    <a:moveTo>
                      <a:pt x="0" y="0"/>
                    </a:moveTo>
                    <a:lnTo>
                      <a:pt x="0" y="0"/>
                    </a:lnTo>
                    <a:lnTo>
                      <a:pt x="169645" y="0"/>
                    </a:lnTo>
                    <a:lnTo>
                      <a:pt x="169645" y="0"/>
                    </a:lnTo>
                    <a:close/>
                  </a:path>
                </a:pathLst>
              </a:custGeom>
              <a:solidFill>
                <a:srgbClr val="522D1C"/>
              </a:solidFill>
            </p:spPr>
          </p:sp>
          <p:sp>
            <p:nvSpPr>
              <p:cNvPr id="80" name="Freeform 80"/>
              <p:cNvSpPr/>
              <p:nvPr/>
            </p:nvSpPr>
            <p:spPr>
              <a:xfrm>
                <a:off x="8706403"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81" name="Freeform 81"/>
              <p:cNvSpPr/>
              <p:nvPr/>
            </p:nvSpPr>
            <p:spPr>
              <a:xfrm>
                <a:off x="9314357" y="8572500"/>
                <a:ext cx="169644" cy="0"/>
              </a:xfrm>
              <a:custGeom>
                <a:avLst/>
                <a:gdLst/>
                <a:ahLst/>
                <a:cxnLst/>
                <a:rect l="l" t="t" r="r" b="b"/>
                <a:pathLst>
                  <a:path w="169644">
                    <a:moveTo>
                      <a:pt x="0" y="0"/>
                    </a:moveTo>
                    <a:lnTo>
                      <a:pt x="0" y="0"/>
                    </a:lnTo>
                    <a:lnTo>
                      <a:pt x="169644" y="0"/>
                    </a:lnTo>
                    <a:lnTo>
                      <a:pt x="169644" y="0"/>
                    </a:lnTo>
                    <a:close/>
                  </a:path>
                </a:pathLst>
              </a:custGeom>
              <a:solidFill>
                <a:srgbClr val="522D1C"/>
              </a:solidFill>
            </p:spPr>
          </p:sp>
          <p:sp>
            <p:nvSpPr>
              <p:cNvPr id="82" name="Freeform 82"/>
              <p:cNvSpPr/>
              <p:nvPr/>
            </p:nvSpPr>
            <p:spPr>
              <a:xfrm>
                <a:off x="9922311" y="8572500"/>
                <a:ext cx="169645" cy="0"/>
              </a:xfrm>
              <a:custGeom>
                <a:avLst/>
                <a:gdLst/>
                <a:ahLst/>
                <a:cxnLst/>
                <a:rect l="l" t="t" r="r" b="b"/>
                <a:pathLst>
                  <a:path w="169645">
                    <a:moveTo>
                      <a:pt x="0" y="0"/>
                    </a:moveTo>
                    <a:lnTo>
                      <a:pt x="0" y="0"/>
                    </a:lnTo>
                    <a:lnTo>
                      <a:pt x="169644" y="0"/>
                    </a:lnTo>
                    <a:lnTo>
                      <a:pt x="169644" y="0"/>
                    </a:lnTo>
                    <a:close/>
                  </a:path>
                </a:pathLst>
              </a:custGeom>
              <a:solidFill>
                <a:srgbClr val="522D1C"/>
              </a:solidFill>
            </p:spPr>
          </p:sp>
          <p:sp>
            <p:nvSpPr>
              <p:cNvPr id="83" name="Freeform 83"/>
              <p:cNvSpPr/>
              <p:nvPr/>
            </p:nvSpPr>
            <p:spPr>
              <a:xfrm>
                <a:off x="390089" y="857250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84" name="Freeform 84"/>
              <p:cNvSpPr/>
              <p:nvPr/>
            </p:nvSpPr>
            <p:spPr>
              <a:xfrm>
                <a:off x="998043" y="857250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85" name="Freeform 85"/>
              <p:cNvSpPr/>
              <p:nvPr/>
            </p:nvSpPr>
            <p:spPr>
              <a:xfrm>
                <a:off x="1605998" y="857250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86" name="Freeform 86"/>
              <p:cNvSpPr/>
              <p:nvPr/>
            </p:nvSpPr>
            <p:spPr>
              <a:xfrm>
                <a:off x="2213952" y="857250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87" name="Freeform 87"/>
              <p:cNvSpPr/>
              <p:nvPr/>
            </p:nvSpPr>
            <p:spPr>
              <a:xfrm>
                <a:off x="2821906" y="857250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88" name="Freeform 88"/>
              <p:cNvSpPr/>
              <p:nvPr/>
            </p:nvSpPr>
            <p:spPr>
              <a:xfrm>
                <a:off x="3429860" y="857250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89" name="Freeform 89"/>
              <p:cNvSpPr/>
              <p:nvPr/>
            </p:nvSpPr>
            <p:spPr>
              <a:xfrm>
                <a:off x="4037814" y="857250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90" name="Freeform 90"/>
              <p:cNvSpPr/>
              <p:nvPr/>
            </p:nvSpPr>
            <p:spPr>
              <a:xfrm>
                <a:off x="4645768" y="8572500"/>
                <a:ext cx="169644" cy="0"/>
              </a:xfrm>
              <a:custGeom>
                <a:avLst/>
                <a:gdLst/>
                <a:ahLst/>
                <a:cxnLst/>
                <a:rect l="l" t="t" r="r" b="b"/>
                <a:pathLst>
                  <a:path w="169644">
                    <a:moveTo>
                      <a:pt x="0" y="0"/>
                    </a:moveTo>
                    <a:lnTo>
                      <a:pt x="0" y="0"/>
                    </a:lnTo>
                    <a:lnTo>
                      <a:pt x="169645" y="0"/>
                    </a:lnTo>
                    <a:lnTo>
                      <a:pt x="169645" y="0"/>
                    </a:lnTo>
                    <a:close/>
                  </a:path>
                </a:pathLst>
              </a:custGeom>
              <a:solidFill>
                <a:srgbClr val="DDA37F"/>
              </a:solidFill>
            </p:spPr>
          </p:sp>
          <p:sp>
            <p:nvSpPr>
              <p:cNvPr id="91" name="Freeform 91"/>
              <p:cNvSpPr/>
              <p:nvPr/>
            </p:nvSpPr>
            <p:spPr>
              <a:xfrm>
                <a:off x="5253722" y="857250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92" name="Freeform 92"/>
              <p:cNvSpPr/>
              <p:nvPr/>
            </p:nvSpPr>
            <p:spPr>
              <a:xfrm>
                <a:off x="5861676" y="8572500"/>
                <a:ext cx="169645" cy="0"/>
              </a:xfrm>
              <a:custGeom>
                <a:avLst/>
                <a:gdLst/>
                <a:ahLst/>
                <a:cxnLst/>
                <a:rect l="l" t="t" r="r" b="b"/>
                <a:pathLst>
                  <a:path w="169645">
                    <a:moveTo>
                      <a:pt x="0" y="0"/>
                    </a:moveTo>
                    <a:lnTo>
                      <a:pt x="0" y="0"/>
                    </a:lnTo>
                    <a:lnTo>
                      <a:pt x="169645" y="0"/>
                    </a:lnTo>
                    <a:lnTo>
                      <a:pt x="169645" y="0"/>
                    </a:lnTo>
                    <a:close/>
                  </a:path>
                </a:pathLst>
              </a:custGeom>
              <a:solidFill>
                <a:srgbClr val="DDA37F"/>
              </a:solidFill>
            </p:spPr>
          </p:sp>
          <p:sp>
            <p:nvSpPr>
              <p:cNvPr id="93" name="Freeform 93"/>
              <p:cNvSpPr/>
              <p:nvPr/>
            </p:nvSpPr>
            <p:spPr>
              <a:xfrm>
                <a:off x="6469631" y="857250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94" name="Freeform 94"/>
              <p:cNvSpPr/>
              <p:nvPr/>
            </p:nvSpPr>
            <p:spPr>
              <a:xfrm>
                <a:off x="7077585" y="8572500"/>
                <a:ext cx="169644" cy="0"/>
              </a:xfrm>
              <a:custGeom>
                <a:avLst/>
                <a:gdLst/>
                <a:ahLst/>
                <a:cxnLst/>
                <a:rect l="l" t="t" r="r" b="b"/>
                <a:pathLst>
                  <a:path w="169644">
                    <a:moveTo>
                      <a:pt x="0" y="0"/>
                    </a:moveTo>
                    <a:lnTo>
                      <a:pt x="0" y="0"/>
                    </a:lnTo>
                    <a:lnTo>
                      <a:pt x="169644" y="0"/>
                    </a:lnTo>
                    <a:lnTo>
                      <a:pt x="169644" y="0"/>
                    </a:lnTo>
                    <a:close/>
                  </a:path>
                </a:pathLst>
              </a:custGeom>
              <a:solidFill>
                <a:srgbClr val="DDA37F"/>
              </a:solidFill>
            </p:spPr>
          </p:sp>
          <p:sp>
            <p:nvSpPr>
              <p:cNvPr id="95" name="Freeform 95"/>
              <p:cNvSpPr/>
              <p:nvPr/>
            </p:nvSpPr>
            <p:spPr>
              <a:xfrm>
                <a:off x="7685539" y="8572500"/>
                <a:ext cx="169645" cy="0"/>
              </a:xfrm>
              <a:custGeom>
                <a:avLst/>
                <a:gdLst/>
                <a:ahLst/>
                <a:cxnLst/>
                <a:rect l="l" t="t" r="r" b="b"/>
                <a:pathLst>
                  <a:path w="169645">
                    <a:moveTo>
                      <a:pt x="0" y="0"/>
                    </a:moveTo>
                    <a:lnTo>
                      <a:pt x="0" y="0"/>
                    </a:lnTo>
                    <a:lnTo>
                      <a:pt x="169644" y="0"/>
                    </a:lnTo>
                    <a:lnTo>
                      <a:pt x="169644" y="0"/>
                    </a:lnTo>
                    <a:close/>
                  </a:path>
                </a:pathLst>
              </a:custGeom>
              <a:solidFill>
                <a:srgbClr val="DDA37F"/>
              </a:solidFill>
            </p:spPr>
          </p:sp>
          <p:sp>
            <p:nvSpPr>
              <p:cNvPr id="96" name="Freeform 96"/>
              <p:cNvSpPr/>
              <p:nvPr/>
            </p:nvSpPr>
            <p:spPr>
              <a:xfrm>
                <a:off x="8293493" y="6116638"/>
                <a:ext cx="169645" cy="2455862"/>
              </a:xfrm>
              <a:custGeom>
                <a:avLst/>
                <a:gdLst/>
                <a:ahLst/>
                <a:cxnLst/>
                <a:rect l="l" t="t" r="r" b="b"/>
                <a:pathLst>
                  <a:path w="169645" h="2455862">
                    <a:moveTo>
                      <a:pt x="0" y="2455862"/>
                    </a:moveTo>
                    <a:lnTo>
                      <a:pt x="0" y="13571"/>
                    </a:lnTo>
                    <a:cubicBezTo>
                      <a:pt x="0" y="6076"/>
                      <a:pt x="6076" y="0"/>
                      <a:pt x="13571" y="0"/>
                    </a:cubicBezTo>
                    <a:lnTo>
                      <a:pt x="156073" y="0"/>
                    </a:lnTo>
                    <a:cubicBezTo>
                      <a:pt x="163569" y="0"/>
                      <a:pt x="169645" y="6076"/>
                      <a:pt x="169645" y="13571"/>
                    </a:cubicBezTo>
                    <a:lnTo>
                      <a:pt x="169645" y="2455862"/>
                    </a:lnTo>
                    <a:close/>
                  </a:path>
                </a:pathLst>
              </a:custGeom>
              <a:solidFill>
                <a:srgbClr val="DDA37F"/>
              </a:solidFill>
            </p:spPr>
          </p:sp>
          <p:sp>
            <p:nvSpPr>
              <p:cNvPr id="97" name="Freeform 97"/>
              <p:cNvSpPr/>
              <p:nvPr/>
            </p:nvSpPr>
            <p:spPr>
              <a:xfrm>
                <a:off x="8901447" y="7169341"/>
                <a:ext cx="169645" cy="1403159"/>
              </a:xfrm>
              <a:custGeom>
                <a:avLst/>
                <a:gdLst/>
                <a:ahLst/>
                <a:cxnLst/>
                <a:rect l="l" t="t" r="r" b="b"/>
                <a:pathLst>
                  <a:path w="169645" h="1403159">
                    <a:moveTo>
                      <a:pt x="0" y="1403159"/>
                    </a:moveTo>
                    <a:lnTo>
                      <a:pt x="0" y="13571"/>
                    </a:lnTo>
                    <a:cubicBezTo>
                      <a:pt x="0" y="6076"/>
                      <a:pt x="6077" y="0"/>
                      <a:pt x="13572" y="0"/>
                    </a:cubicBezTo>
                    <a:lnTo>
                      <a:pt x="156073" y="0"/>
                    </a:lnTo>
                    <a:cubicBezTo>
                      <a:pt x="159673" y="0"/>
                      <a:pt x="163125" y="1429"/>
                      <a:pt x="165670" y="3975"/>
                    </a:cubicBezTo>
                    <a:cubicBezTo>
                      <a:pt x="168215" y="6519"/>
                      <a:pt x="169645" y="9971"/>
                      <a:pt x="169645" y="13571"/>
                    </a:cubicBezTo>
                    <a:lnTo>
                      <a:pt x="169645" y="1403159"/>
                    </a:lnTo>
                    <a:close/>
                  </a:path>
                </a:pathLst>
              </a:custGeom>
              <a:solidFill>
                <a:srgbClr val="DDA37F"/>
              </a:solidFill>
            </p:spPr>
          </p:sp>
          <p:sp>
            <p:nvSpPr>
              <p:cNvPr id="98" name="Freeform 98"/>
              <p:cNvSpPr/>
              <p:nvPr/>
            </p:nvSpPr>
            <p:spPr>
              <a:xfrm>
                <a:off x="9509401" y="8572500"/>
                <a:ext cx="169645" cy="532194"/>
              </a:xfrm>
              <a:custGeom>
                <a:avLst/>
                <a:gdLst/>
                <a:ahLst/>
                <a:cxnLst/>
                <a:rect l="l" t="t" r="r" b="b"/>
                <a:pathLst>
                  <a:path w="169645" h="532194">
                    <a:moveTo>
                      <a:pt x="0" y="0"/>
                    </a:moveTo>
                    <a:lnTo>
                      <a:pt x="0" y="518622"/>
                    </a:lnTo>
                    <a:cubicBezTo>
                      <a:pt x="0" y="522222"/>
                      <a:pt x="1429" y="525673"/>
                      <a:pt x="3975" y="528219"/>
                    </a:cubicBezTo>
                    <a:cubicBezTo>
                      <a:pt x="6520" y="530765"/>
                      <a:pt x="9972" y="532194"/>
                      <a:pt x="13572" y="532194"/>
                    </a:cubicBezTo>
                    <a:lnTo>
                      <a:pt x="156073" y="532194"/>
                    </a:lnTo>
                    <a:cubicBezTo>
                      <a:pt x="159673" y="532194"/>
                      <a:pt x="163125" y="530764"/>
                      <a:pt x="165670" y="528219"/>
                    </a:cubicBezTo>
                    <a:cubicBezTo>
                      <a:pt x="168215" y="525673"/>
                      <a:pt x="169645" y="522222"/>
                      <a:pt x="169645" y="518622"/>
                    </a:cubicBezTo>
                    <a:lnTo>
                      <a:pt x="169645" y="0"/>
                    </a:lnTo>
                    <a:close/>
                  </a:path>
                </a:pathLst>
              </a:custGeom>
              <a:solidFill>
                <a:srgbClr val="DDA37F"/>
              </a:solidFill>
            </p:spPr>
          </p:sp>
          <p:sp>
            <p:nvSpPr>
              <p:cNvPr id="99" name="Freeform 99"/>
              <p:cNvSpPr/>
              <p:nvPr/>
            </p:nvSpPr>
            <p:spPr>
              <a:xfrm>
                <a:off x="10117355" y="8572500"/>
                <a:ext cx="169645" cy="1482027"/>
              </a:xfrm>
              <a:custGeom>
                <a:avLst/>
                <a:gdLst/>
                <a:ahLst/>
                <a:cxnLst/>
                <a:rect l="l" t="t" r="r" b="b"/>
                <a:pathLst>
                  <a:path w="169645" h="1482027">
                    <a:moveTo>
                      <a:pt x="0" y="0"/>
                    </a:moveTo>
                    <a:lnTo>
                      <a:pt x="0" y="1468455"/>
                    </a:lnTo>
                    <a:cubicBezTo>
                      <a:pt x="0" y="1472054"/>
                      <a:pt x="1430" y="1475506"/>
                      <a:pt x="3975" y="1478052"/>
                    </a:cubicBezTo>
                    <a:cubicBezTo>
                      <a:pt x="6521" y="1480597"/>
                      <a:pt x="9973" y="1482027"/>
                      <a:pt x="13572" y="1482027"/>
                    </a:cubicBezTo>
                    <a:lnTo>
                      <a:pt x="156074" y="1482027"/>
                    </a:lnTo>
                    <a:cubicBezTo>
                      <a:pt x="159674" y="1482027"/>
                      <a:pt x="163125" y="1480596"/>
                      <a:pt x="165670" y="1478052"/>
                    </a:cubicBezTo>
                    <a:cubicBezTo>
                      <a:pt x="168216" y="1475506"/>
                      <a:pt x="169645" y="1472054"/>
                      <a:pt x="169645" y="1468455"/>
                    </a:cubicBezTo>
                    <a:lnTo>
                      <a:pt x="169645" y="0"/>
                    </a:lnTo>
                    <a:close/>
                  </a:path>
                </a:pathLst>
              </a:custGeom>
              <a:solidFill>
                <a:srgbClr val="DDA37F"/>
              </a:solidFill>
            </p:spPr>
          </p:sp>
        </p:grpSp>
      </p:grpSp>
      <p:sp>
        <p:nvSpPr>
          <p:cNvPr id="100" name="TextBox 100"/>
          <p:cNvSpPr txBox="1"/>
          <p:nvPr/>
        </p:nvSpPr>
        <p:spPr>
          <a:xfrm>
            <a:off x="9878356" y="2511469"/>
            <a:ext cx="7266391" cy="381591"/>
          </a:xfrm>
          <a:prstGeom prst="rect">
            <a:avLst/>
          </a:prstGeom>
        </p:spPr>
        <p:txBody>
          <a:bodyPr lIns="0" tIns="0" rIns="0" bIns="0" rtlCol="0" anchor="t">
            <a:spAutoFit/>
          </a:bodyPr>
          <a:lstStyle/>
          <a:p>
            <a:pPr algn="ctr">
              <a:lnSpc>
                <a:spcPts val="3080"/>
              </a:lnSpc>
              <a:spcBef>
                <a:spcPct val="0"/>
              </a:spcBef>
            </a:pPr>
            <a:r>
              <a:rPr lang="en-US" sz="2200">
                <a:solidFill>
                  <a:srgbClr val="522D1C"/>
                </a:solidFill>
                <a:latin typeface="Alice Bold"/>
              </a:rPr>
              <a:t>Profit Margin (%) by Sub-Category (Cluster Column Chart)</a:t>
            </a:r>
          </a:p>
        </p:txBody>
      </p:sp>
      <p:sp>
        <p:nvSpPr>
          <p:cNvPr id="101" name="TextBox 101"/>
          <p:cNvSpPr txBox="1"/>
          <p:nvPr/>
        </p:nvSpPr>
        <p:spPr>
          <a:xfrm rot="-5400000">
            <a:off x="9122175" y="5771560"/>
            <a:ext cx="2041029"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Profit Margin (%)</a:t>
            </a:r>
          </a:p>
        </p:txBody>
      </p:sp>
      <p:sp>
        <p:nvSpPr>
          <p:cNvPr id="102" name="TextBox 102"/>
          <p:cNvSpPr txBox="1"/>
          <p:nvPr/>
        </p:nvSpPr>
        <p:spPr>
          <a:xfrm>
            <a:off x="13009375" y="9603267"/>
            <a:ext cx="1456134" cy="323215"/>
          </a:xfrm>
          <a:prstGeom prst="rect">
            <a:avLst/>
          </a:prstGeom>
        </p:spPr>
        <p:txBody>
          <a:bodyPr lIns="0" tIns="0" rIns="0" bIns="0" rtlCol="0" anchor="t">
            <a:spAutoFit/>
          </a:bodyPr>
          <a:lstStyle/>
          <a:p>
            <a:pPr algn="ctr">
              <a:lnSpc>
                <a:spcPts val="2659"/>
              </a:lnSpc>
              <a:spcBef>
                <a:spcPct val="0"/>
              </a:spcBef>
            </a:pPr>
            <a:r>
              <a:rPr lang="en-US" sz="1899">
                <a:solidFill>
                  <a:srgbClr val="522D1C"/>
                </a:solidFill>
                <a:latin typeface="TT Commons Pro"/>
              </a:rPr>
              <a:t>Sub-Category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0"/>
            <a:ext cx="1028700" cy="10287000"/>
            <a:chOff x="0" y="0"/>
            <a:chExt cx="266946" cy="2669455"/>
          </a:xfrm>
        </p:grpSpPr>
        <p:sp>
          <p:nvSpPr>
            <p:cNvPr id="3" name="Freeform 3"/>
            <p:cNvSpPr/>
            <p:nvPr/>
          </p:nvSpPr>
          <p:spPr>
            <a:xfrm>
              <a:off x="0" y="0"/>
              <a:ext cx="266946" cy="2669455"/>
            </a:xfrm>
            <a:custGeom>
              <a:avLst/>
              <a:gdLst/>
              <a:ahLst/>
              <a:cxnLst/>
              <a:rect l="l" t="t" r="r" b="b"/>
              <a:pathLst>
                <a:path w="266946" h="2669455">
                  <a:moveTo>
                    <a:pt x="0" y="0"/>
                  </a:moveTo>
                  <a:lnTo>
                    <a:pt x="266946" y="0"/>
                  </a:lnTo>
                  <a:lnTo>
                    <a:pt x="266946" y="2669455"/>
                  </a:lnTo>
                  <a:lnTo>
                    <a:pt x="0" y="2669455"/>
                  </a:lnTo>
                  <a:close/>
                </a:path>
              </a:pathLst>
            </a:custGeom>
            <a:solidFill>
              <a:srgbClr val="CCA78A"/>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1454" y="1958978"/>
            <a:ext cx="7906461" cy="5176266"/>
            <a:chOff x="0" y="0"/>
            <a:chExt cx="10541948" cy="6901688"/>
          </a:xfrm>
        </p:grpSpPr>
        <p:sp>
          <p:nvSpPr>
            <p:cNvPr id="6" name="TextBox 6"/>
            <p:cNvSpPr txBox="1"/>
            <p:nvPr/>
          </p:nvSpPr>
          <p:spPr>
            <a:xfrm>
              <a:off x="8796489" y="2918401"/>
              <a:ext cx="1745459" cy="1002829"/>
            </a:xfrm>
            <a:prstGeom prst="rect">
              <a:avLst/>
            </a:prstGeom>
          </p:spPr>
          <p:txBody>
            <a:bodyPr lIns="0" tIns="0" rIns="0" bIns="0" rtlCol="0" anchor="t">
              <a:spAutoFit/>
            </a:bodyPr>
            <a:lstStyle/>
            <a:p>
              <a:pPr algn="ctr">
                <a:lnSpc>
                  <a:spcPts val="3047"/>
                </a:lnSpc>
              </a:pPr>
              <a:r>
                <a:rPr lang="en-US" sz="2176">
                  <a:solidFill>
                    <a:srgbClr val="231F20"/>
                  </a:solidFill>
                  <a:latin typeface="TT Commons Pro Bold"/>
                </a:rPr>
                <a:t>Consumer</a:t>
              </a:r>
            </a:p>
            <a:p>
              <a:pPr algn="ctr">
                <a:lnSpc>
                  <a:spcPts val="3047"/>
                </a:lnSpc>
              </a:pPr>
              <a:r>
                <a:rPr lang="en-US" sz="2176">
                  <a:solidFill>
                    <a:srgbClr val="231F20"/>
                  </a:solidFill>
                  <a:latin typeface="TT Commons Pro Bold"/>
                </a:rPr>
                <a:t>48.4%</a:t>
              </a:r>
            </a:p>
          </p:txBody>
        </p:sp>
        <p:sp>
          <p:nvSpPr>
            <p:cNvPr id="7" name="TextBox 7"/>
            <p:cNvSpPr txBox="1"/>
            <p:nvPr/>
          </p:nvSpPr>
          <p:spPr>
            <a:xfrm>
              <a:off x="0" y="5766704"/>
              <a:ext cx="1732497" cy="1002829"/>
            </a:xfrm>
            <a:prstGeom prst="rect">
              <a:avLst/>
            </a:prstGeom>
          </p:spPr>
          <p:txBody>
            <a:bodyPr lIns="0" tIns="0" rIns="0" bIns="0" rtlCol="0" anchor="t">
              <a:spAutoFit/>
            </a:bodyPr>
            <a:lstStyle/>
            <a:p>
              <a:pPr algn="ctr">
                <a:lnSpc>
                  <a:spcPts val="3047"/>
                </a:lnSpc>
              </a:pPr>
              <a:r>
                <a:rPr lang="en-US" sz="2176">
                  <a:solidFill>
                    <a:srgbClr val="231F20"/>
                  </a:solidFill>
                  <a:latin typeface="TT Commons Pro Bold"/>
                </a:rPr>
                <a:t>Corporate</a:t>
              </a:r>
            </a:p>
            <a:p>
              <a:pPr algn="ctr">
                <a:lnSpc>
                  <a:spcPts val="3047"/>
                </a:lnSpc>
              </a:pPr>
              <a:r>
                <a:rPr lang="en-US" sz="2176">
                  <a:solidFill>
                    <a:srgbClr val="231F20"/>
                  </a:solidFill>
                  <a:latin typeface="TT Commons Pro Bold"/>
                </a:rPr>
                <a:t>30.4%</a:t>
              </a:r>
            </a:p>
          </p:txBody>
        </p:sp>
        <p:sp>
          <p:nvSpPr>
            <p:cNvPr id="8" name="TextBox 8"/>
            <p:cNvSpPr txBox="1"/>
            <p:nvPr/>
          </p:nvSpPr>
          <p:spPr>
            <a:xfrm>
              <a:off x="145581" y="-47625"/>
              <a:ext cx="2136532" cy="1002829"/>
            </a:xfrm>
            <a:prstGeom prst="rect">
              <a:avLst/>
            </a:prstGeom>
          </p:spPr>
          <p:txBody>
            <a:bodyPr lIns="0" tIns="0" rIns="0" bIns="0" rtlCol="0" anchor="t">
              <a:spAutoFit/>
            </a:bodyPr>
            <a:lstStyle/>
            <a:p>
              <a:pPr algn="ctr">
                <a:lnSpc>
                  <a:spcPts val="3047"/>
                </a:lnSpc>
              </a:pPr>
              <a:r>
                <a:rPr lang="en-US" sz="2176">
                  <a:solidFill>
                    <a:srgbClr val="231F20"/>
                  </a:solidFill>
                  <a:latin typeface="TT Commons Pro Bold"/>
                </a:rPr>
                <a:t>Home Office</a:t>
              </a:r>
            </a:p>
            <a:p>
              <a:pPr algn="ctr">
                <a:lnSpc>
                  <a:spcPts val="3047"/>
                </a:lnSpc>
              </a:pPr>
              <a:r>
                <a:rPr lang="en-US" sz="2176">
                  <a:solidFill>
                    <a:srgbClr val="231F20"/>
                  </a:solidFill>
                  <a:latin typeface="TT Commons Pro Bold"/>
                </a:rPr>
                <a:t>21.2%</a:t>
              </a:r>
            </a:p>
          </p:txBody>
        </p:sp>
        <p:grpSp>
          <p:nvGrpSpPr>
            <p:cNvPr id="9" name="Group 9"/>
            <p:cNvGrpSpPr>
              <a:grpSpLocks noChangeAspect="1"/>
            </p:cNvGrpSpPr>
            <p:nvPr/>
          </p:nvGrpSpPr>
          <p:grpSpPr>
            <a:xfrm>
              <a:off x="1516302" y="390506"/>
              <a:ext cx="6511182" cy="6511182"/>
              <a:chOff x="0" y="0"/>
              <a:chExt cx="2540000" cy="2540000"/>
            </a:xfrm>
          </p:grpSpPr>
          <p:sp>
            <p:nvSpPr>
              <p:cNvPr id="10" name="Freeform 10"/>
              <p:cNvSpPr/>
              <p:nvPr/>
            </p:nvSpPr>
            <p:spPr>
              <a:xfrm>
                <a:off x="1270000" y="0"/>
                <a:ext cx="1286999" cy="2538379"/>
              </a:xfrm>
              <a:custGeom>
                <a:avLst/>
                <a:gdLst/>
                <a:ahLst/>
                <a:cxnLst/>
                <a:rect l="l" t="t" r="r" b="b"/>
                <a:pathLst>
                  <a:path w="1286999" h="2538379">
                    <a:moveTo>
                      <a:pt x="0" y="0"/>
                    </a:moveTo>
                    <a:cubicBezTo>
                      <a:pt x="688903" y="0"/>
                      <a:pt x="1252192" y="549233"/>
                      <a:pt x="1269595" y="1237916"/>
                    </a:cubicBezTo>
                    <a:cubicBezTo>
                      <a:pt x="1286999" y="1926600"/>
                      <a:pt x="752171" y="2503583"/>
                      <a:pt x="64147" y="2538379"/>
                    </a:cubicBezTo>
                    <a:lnTo>
                      <a:pt x="0" y="1270000"/>
                    </a:lnTo>
                    <a:close/>
                  </a:path>
                </a:pathLst>
              </a:custGeom>
              <a:solidFill>
                <a:srgbClr val="CCA78A"/>
              </a:solidFill>
            </p:spPr>
          </p:sp>
          <p:sp>
            <p:nvSpPr>
              <p:cNvPr id="11" name="Freeform 11"/>
              <p:cNvSpPr/>
              <p:nvPr/>
            </p:nvSpPr>
            <p:spPr>
              <a:xfrm>
                <a:off x="-67986" y="908349"/>
                <a:ext cx="1465445" cy="1667731"/>
              </a:xfrm>
              <a:custGeom>
                <a:avLst/>
                <a:gdLst/>
                <a:ahLst/>
                <a:cxnLst/>
                <a:rect l="l" t="t" r="r" b="b"/>
                <a:pathLst>
                  <a:path w="1465445" h="1667731">
                    <a:moveTo>
                      <a:pt x="1465445" y="1625239"/>
                    </a:moveTo>
                    <a:cubicBezTo>
                      <a:pt x="1044191" y="1667731"/>
                      <a:pt x="629465" y="1497502"/>
                      <a:pt x="359542" y="1171309"/>
                    </a:cubicBezTo>
                    <a:cubicBezTo>
                      <a:pt x="89618" y="845116"/>
                      <a:pt x="0" y="405862"/>
                      <a:pt x="120567" y="0"/>
                    </a:cubicBezTo>
                    <a:lnTo>
                      <a:pt x="1337986" y="361651"/>
                    </a:lnTo>
                    <a:close/>
                  </a:path>
                </a:pathLst>
              </a:custGeom>
              <a:solidFill>
                <a:srgbClr val="9D8264"/>
              </a:solidFill>
            </p:spPr>
          </p:sp>
          <p:sp>
            <p:nvSpPr>
              <p:cNvPr id="12" name="Freeform 12"/>
              <p:cNvSpPr/>
              <p:nvPr/>
            </p:nvSpPr>
            <p:spPr>
              <a:xfrm>
                <a:off x="36028" y="0"/>
                <a:ext cx="1233972" cy="1270000"/>
              </a:xfrm>
              <a:custGeom>
                <a:avLst/>
                <a:gdLst/>
                <a:ahLst/>
                <a:cxnLst/>
                <a:rect l="l" t="t" r="r" b="b"/>
                <a:pathLst>
                  <a:path w="1233972" h="1270000">
                    <a:moveTo>
                      <a:pt x="0" y="969646"/>
                    </a:moveTo>
                    <a:cubicBezTo>
                      <a:pt x="138508" y="400600"/>
                      <a:pt x="648185" y="59"/>
                      <a:pt x="1233845" y="0"/>
                    </a:cubicBezTo>
                    <a:lnTo>
                      <a:pt x="1233972" y="1270000"/>
                    </a:lnTo>
                    <a:close/>
                  </a:path>
                </a:pathLst>
              </a:custGeom>
              <a:solidFill>
                <a:srgbClr val="715E42"/>
              </a:solidFill>
            </p:spPr>
          </p:sp>
        </p:grpSp>
      </p:grpSp>
      <p:grpSp>
        <p:nvGrpSpPr>
          <p:cNvPr id="13" name="Group 13"/>
          <p:cNvGrpSpPr/>
          <p:nvPr/>
        </p:nvGrpSpPr>
        <p:grpSpPr>
          <a:xfrm>
            <a:off x="8847678" y="3892947"/>
            <a:ext cx="1051947" cy="1085850"/>
            <a:chOff x="0" y="0"/>
            <a:chExt cx="272978" cy="281776"/>
          </a:xfrm>
        </p:grpSpPr>
        <p:sp>
          <p:nvSpPr>
            <p:cNvPr id="14" name="Freeform 14"/>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CCA78A"/>
            </a:solidFill>
            <a:ln>
              <a:no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92383" y="3631010"/>
            <a:ext cx="6574159" cy="2162175"/>
          </a:xfrm>
          <a:prstGeom prst="rect">
            <a:avLst/>
          </a:prstGeom>
        </p:spPr>
        <p:txBody>
          <a:bodyPr lIns="0" tIns="0" rIns="0" bIns="0" rtlCol="0" anchor="t">
            <a:spAutoFit/>
          </a:bodyPr>
          <a:lstStyle/>
          <a:p>
            <a:pPr algn="just">
              <a:lnSpc>
                <a:spcPts val="4320"/>
              </a:lnSpc>
            </a:pPr>
            <a:r>
              <a:rPr lang="en-US" sz="3600" spc="129">
                <a:solidFill>
                  <a:srgbClr val="231F20"/>
                </a:solidFill>
                <a:latin typeface="TT Commons Pro"/>
              </a:rPr>
              <a:t>It can be observed that the consumer segment is generating the highest profit margin by 48.4%.</a:t>
            </a:r>
          </a:p>
        </p:txBody>
      </p:sp>
      <p:grpSp>
        <p:nvGrpSpPr>
          <p:cNvPr id="17" name="Group 17"/>
          <p:cNvGrpSpPr/>
          <p:nvPr/>
        </p:nvGrpSpPr>
        <p:grpSpPr>
          <a:xfrm>
            <a:off x="8849911" y="6326805"/>
            <a:ext cx="1051947" cy="1085850"/>
            <a:chOff x="0" y="0"/>
            <a:chExt cx="272978" cy="281776"/>
          </a:xfrm>
        </p:grpSpPr>
        <p:sp>
          <p:nvSpPr>
            <p:cNvPr id="18" name="Freeform 18"/>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292383" y="6336330"/>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Followed by Corporate segment at 30.4%.</a:t>
            </a:r>
          </a:p>
        </p:txBody>
      </p:sp>
      <p:grpSp>
        <p:nvGrpSpPr>
          <p:cNvPr id="21" name="Group 21"/>
          <p:cNvGrpSpPr/>
          <p:nvPr/>
        </p:nvGrpSpPr>
        <p:grpSpPr>
          <a:xfrm>
            <a:off x="8847678" y="8172450"/>
            <a:ext cx="1051947" cy="1085850"/>
            <a:chOff x="0" y="0"/>
            <a:chExt cx="272978" cy="281776"/>
          </a:xfrm>
        </p:grpSpPr>
        <p:sp>
          <p:nvSpPr>
            <p:cNvPr id="22" name="Freeform 22"/>
            <p:cNvSpPr/>
            <p:nvPr/>
          </p:nvSpPr>
          <p:spPr>
            <a:xfrm>
              <a:off x="0" y="0"/>
              <a:ext cx="272978" cy="281776"/>
            </a:xfrm>
            <a:custGeom>
              <a:avLst/>
              <a:gdLst/>
              <a:ahLst/>
              <a:cxnLst/>
              <a:rect l="l" t="t" r="r" b="b"/>
              <a:pathLst>
                <a:path w="272978" h="281776">
                  <a:moveTo>
                    <a:pt x="0" y="0"/>
                  </a:moveTo>
                  <a:lnTo>
                    <a:pt x="272978" y="0"/>
                  </a:lnTo>
                  <a:lnTo>
                    <a:pt x="272978" y="281776"/>
                  </a:lnTo>
                  <a:lnTo>
                    <a:pt x="0" y="281776"/>
                  </a:lnTo>
                  <a:close/>
                </a:path>
              </a:pathLst>
            </a:custGeom>
            <a:solidFill>
              <a:srgbClr val="96693C"/>
            </a:solidFill>
            <a:ln>
              <a:noFill/>
            </a:ln>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93499" y="8181975"/>
            <a:ext cx="657415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Home office segment's profit margin is the lowest at 21.2%.</a:t>
            </a:r>
          </a:p>
        </p:txBody>
      </p:sp>
      <p:sp>
        <p:nvSpPr>
          <p:cNvPr id="25" name="TextBox 25"/>
          <p:cNvSpPr txBox="1"/>
          <p:nvPr/>
        </p:nvSpPr>
        <p:spPr>
          <a:xfrm>
            <a:off x="651902" y="7905163"/>
            <a:ext cx="6879407" cy="916305"/>
          </a:xfrm>
          <a:prstGeom prst="rect">
            <a:avLst/>
          </a:prstGeom>
        </p:spPr>
        <p:txBody>
          <a:bodyPr lIns="0" tIns="0" rIns="0" bIns="0" rtlCol="0" anchor="t">
            <a:spAutoFit/>
          </a:bodyPr>
          <a:lstStyle/>
          <a:p>
            <a:pPr algn="ctr">
              <a:lnSpc>
                <a:spcPts val="3660"/>
              </a:lnSpc>
            </a:pPr>
            <a:r>
              <a:rPr lang="en-US" sz="3000" spc="56">
                <a:solidFill>
                  <a:srgbClr val="96693C"/>
                </a:solidFill>
                <a:latin typeface="Loubag"/>
              </a:rPr>
              <a:t>Profit Margin (%) by Customer Segment (Pie Chart)</a:t>
            </a:r>
          </a:p>
        </p:txBody>
      </p:sp>
      <p:sp>
        <p:nvSpPr>
          <p:cNvPr id="26" name="TextBox 26"/>
          <p:cNvSpPr txBox="1"/>
          <p:nvPr/>
        </p:nvSpPr>
        <p:spPr>
          <a:xfrm>
            <a:off x="8849911" y="559273"/>
            <a:ext cx="6879407" cy="17760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 EDA RESULTS</a:t>
            </a:r>
          </a:p>
          <a:p>
            <a:pPr>
              <a:lnSpc>
                <a:spcPts val="5490"/>
              </a:lnSpc>
            </a:pPr>
            <a:r>
              <a:rPr lang="en-US" sz="4500" spc="85">
                <a:solidFill>
                  <a:srgbClr val="96693C"/>
                </a:solidFill>
                <a:latin typeface="Loubag"/>
              </a:rPr>
              <a:t> </a:t>
            </a:r>
          </a:p>
        </p:txBody>
      </p:sp>
      <p:sp>
        <p:nvSpPr>
          <p:cNvPr id="27" name="TextBox 27"/>
          <p:cNvSpPr txBox="1"/>
          <p:nvPr/>
        </p:nvSpPr>
        <p:spPr>
          <a:xfrm>
            <a:off x="9146233" y="1680378"/>
            <a:ext cx="5655350" cy="1659255"/>
          </a:xfrm>
          <a:prstGeom prst="rect">
            <a:avLst/>
          </a:prstGeom>
        </p:spPr>
        <p:txBody>
          <a:bodyPr lIns="0" tIns="0" rIns="0" bIns="0" rtlCol="0" anchor="t">
            <a:spAutoFit/>
          </a:bodyPr>
          <a:lstStyle/>
          <a:p>
            <a:pPr>
              <a:lnSpc>
                <a:spcPts val="6719"/>
              </a:lnSpc>
            </a:pPr>
            <a:r>
              <a:rPr lang="en-US" sz="4800">
                <a:solidFill>
                  <a:srgbClr val="5D381C"/>
                </a:solidFill>
                <a:latin typeface="TT Commons Pro Bold"/>
              </a:rPr>
              <a:t>Profit Margin (%) by </a:t>
            </a:r>
          </a:p>
          <a:p>
            <a:pPr>
              <a:lnSpc>
                <a:spcPts val="6719"/>
              </a:lnSpc>
            </a:pPr>
            <a:r>
              <a:rPr lang="en-US" sz="4800">
                <a:solidFill>
                  <a:srgbClr val="5D381C"/>
                </a:solidFill>
                <a:latin typeface="TT Commons Pro Bold"/>
              </a:rPr>
              <a:t>Customer Segment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028700" cy="1058545"/>
            <a:chOff x="0" y="0"/>
            <a:chExt cx="270933" cy="278794"/>
          </a:xfrm>
        </p:grpSpPr>
        <p:sp>
          <p:nvSpPr>
            <p:cNvPr id="3" name="Freeform 3"/>
            <p:cNvSpPr/>
            <p:nvPr/>
          </p:nvSpPr>
          <p:spPr>
            <a:xfrm>
              <a:off x="0" y="0"/>
              <a:ext cx="270933" cy="278794"/>
            </a:xfrm>
            <a:custGeom>
              <a:avLst/>
              <a:gdLst/>
              <a:ahLst/>
              <a:cxnLst/>
              <a:rect l="l" t="t" r="r" b="b"/>
              <a:pathLst>
                <a:path w="270933" h="278794">
                  <a:moveTo>
                    <a:pt x="0" y="0"/>
                  </a:moveTo>
                  <a:lnTo>
                    <a:pt x="270933" y="0"/>
                  </a:lnTo>
                  <a:lnTo>
                    <a:pt x="270933" y="278794"/>
                  </a:lnTo>
                  <a:lnTo>
                    <a:pt x="0" y="278794"/>
                  </a:lnTo>
                  <a:close/>
                </a:path>
              </a:pathLst>
            </a:custGeom>
            <a:solidFill>
              <a:srgbClr val="96693C"/>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31516" y="1009650"/>
            <a:ext cx="6879407" cy="10775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Overview</a:t>
            </a:r>
          </a:p>
        </p:txBody>
      </p:sp>
      <p:sp>
        <p:nvSpPr>
          <p:cNvPr id="6" name="TextBox 6"/>
          <p:cNvSpPr txBox="1"/>
          <p:nvPr/>
        </p:nvSpPr>
        <p:spPr>
          <a:xfrm>
            <a:off x="3266301" y="3760722"/>
            <a:ext cx="4097229"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TEAMS</a:t>
            </a:r>
          </a:p>
        </p:txBody>
      </p:sp>
      <p:sp>
        <p:nvSpPr>
          <p:cNvPr id="7" name="TextBox 7"/>
          <p:cNvSpPr txBox="1"/>
          <p:nvPr/>
        </p:nvSpPr>
        <p:spPr>
          <a:xfrm>
            <a:off x="2266807" y="3821301"/>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1</a:t>
            </a:r>
          </a:p>
        </p:txBody>
      </p:sp>
      <p:grpSp>
        <p:nvGrpSpPr>
          <p:cNvPr id="8" name="Group 8"/>
          <p:cNvGrpSpPr/>
          <p:nvPr/>
        </p:nvGrpSpPr>
        <p:grpSpPr>
          <a:xfrm>
            <a:off x="1531516" y="3817872"/>
            <a:ext cx="464948" cy="546735"/>
            <a:chOff x="0" y="0"/>
            <a:chExt cx="122455" cy="143996"/>
          </a:xfrm>
        </p:grpSpPr>
        <p:sp>
          <p:nvSpPr>
            <p:cNvPr id="9" name="Freeform 9"/>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266301" y="4688281"/>
            <a:ext cx="4909463"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INTRODUCTION</a:t>
            </a:r>
          </a:p>
        </p:txBody>
      </p:sp>
      <p:sp>
        <p:nvSpPr>
          <p:cNvPr id="12" name="TextBox 12"/>
          <p:cNvSpPr txBox="1"/>
          <p:nvPr/>
        </p:nvSpPr>
        <p:spPr>
          <a:xfrm>
            <a:off x="2266807" y="4748860"/>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2</a:t>
            </a:r>
          </a:p>
        </p:txBody>
      </p:sp>
      <p:grpSp>
        <p:nvGrpSpPr>
          <p:cNvPr id="13" name="Group 13"/>
          <p:cNvGrpSpPr/>
          <p:nvPr/>
        </p:nvGrpSpPr>
        <p:grpSpPr>
          <a:xfrm>
            <a:off x="1531516" y="4745431"/>
            <a:ext cx="464948" cy="546735"/>
            <a:chOff x="0" y="0"/>
            <a:chExt cx="122455" cy="143996"/>
          </a:xfrm>
        </p:grpSpPr>
        <p:sp>
          <p:nvSpPr>
            <p:cNvPr id="14" name="Freeform 14"/>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3266301" y="5615840"/>
            <a:ext cx="4642763"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PROBLEMS</a:t>
            </a:r>
          </a:p>
        </p:txBody>
      </p:sp>
      <p:sp>
        <p:nvSpPr>
          <p:cNvPr id="17" name="TextBox 17"/>
          <p:cNvSpPr txBox="1"/>
          <p:nvPr/>
        </p:nvSpPr>
        <p:spPr>
          <a:xfrm>
            <a:off x="2266807" y="5676419"/>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3</a:t>
            </a:r>
          </a:p>
        </p:txBody>
      </p:sp>
      <p:grpSp>
        <p:nvGrpSpPr>
          <p:cNvPr id="18" name="Group 18"/>
          <p:cNvGrpSpPr/>
          <p:nvPr/>
        </p:nvGrpSpPr>
        <p:grpSpPr>
          <a:xfrm>
            <a:off x="1531516" y="5672990"/>
            <a:ext cx="464948" cy="546735"/>
            <a:chOff x="0" y="0"/>
            <a:chExt cx="122455" cy="143996"/>
          </a:xfrm>
        </p:grpSpPr>
        <p:sp>
          <p:nvSpPr>
            <p:cNvPr id="19" name="Freeform 19"/>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266301" y="6543400"/>
            <a:ext cx="4097229"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OBJECTIVES</a:t>
            </a:r>
          </a:p>
        </p:txBody>
      </p:sp>
      <p:sp>
        <p:nvSpPr>
          <p:cNvPr id="22" name="TextBox 22"/>
          <p:cNvSpPr txBox="1"/>
          <p:nvPr/>
        </p:nvSpPr>
        <p:spPr>
          <a:xfrm>
            <a:off x="2266807" y="6603979"/>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4</a:t>
            </a:r>
          </a:p>
        </p:txBody>
      </p:sp>
      <p:grpSp>
        <p:nvGrpSpPr>
          <p:cNvPr id="23" name="Group 23"/>
          <p:cNvGrpSpPr/>
          <p:nvPr/>
        </p:nvGrpSpPr>
        <p:grpSpPr>
          <a:xfrm>
            <a:off x="1531516" y="6600550"/>
            <a:ext cx="464948" cy="546735"/>
            <a:chOff x="0" y="0"/>
            <a:chExt cx="122455" cy="143996"/>
          </a:xfrm>
        </p:grpSpPr>
        <p:sp>
          <p:nvSpPr>
            <p:cNvPr id="24" name="Freeform 24"/>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910549" y="3764151"/>
            <a:ext cx="4859646"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SCOPE &amp; DOMAIN</a:t>
            </a:r>
          </a:p>
        </p:txBody>
      </p:sp>
      <p:sp>
        <p:nvSpPr>
          <p:cNvPr id="27" name="TextBox 27"/>
          <p:cNvSpPr txBox="1"/>
          <p:nvPr/>
        </p:nvSpPr>
        <p:spPr>
          <a:xfrm>
            <a:off x="8911055" y="3824730"/>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5</a:t>
            </a:r>
          </a:p>
        </p:txBody>
      </p:sp>
      <p:grpSp>
        <p:nvGrpSpPr>
          <p:cNvPr id="28" name="Group 28"/>
          <p:cNvGrpSpPr/>
          <p:nvPr/>
        </p:nvGrpSpPr>
        <p:grpSpPr>
          <a:xfrm>
            <a:off x="8175764" y="3821301"/>
            <a:ext cx="464948" cy="546735"/>
            <a:chOff x="0" y="0"/>
            <a:chExt cx="122455" cy="143996"/>
          </a:xfrm>
        </p:grpSpPr>
        <p:sp>
          <p:nvSpPr>
            <p:cNvPr id="29" name="Freeform 29"/>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910549" y="4691710"/>
            <a:ext cx="4859646"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LITERATURE REVIEW</a:t>
            </a:r>
          </a:p>
        </p:txBody>
      </p:sp>
      <p:sp>
        <p:nvSpPr>
          <p:cNvPr id="32" name="TextBox 32"/>
          <p:cNvSpPr txBox="1"/>
          <p:nvPr/>
        </p:nvSpPr>
        <p:spPr>
          <a:xfrm>
            <a:off x="8911055" y="4752289"/>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6</a:t>
            </a:r>
          </a:p>
        </p:txBody>
      </p:sp>
      <p:grpSp>
        <p:nvGrpSpPr>
          <p:cNvPr id="33" name="Group 33"/>
          <p:cNvGrpSpPr/>
          <p:nvPr/>
        </p:nvGrpSpPr>
        <p:grpSpPr>
          <a:xfrm>
            <a:off x="8175764" y="4748860"/>
            <a:ext cx="464948" cy="546735"/>
            <a:chOff x="0" y="0"/>
            <a:chExt cx="122455" cy="143996"/>
          </a:xfrm>
        </p:grpSpPr>
        <p:sp>
          <p:nvSpPr>
            <p:cNvPr id="34" name="Freeform 34"/>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6" name="Picture 3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7693066" y="4494883"/>
            <a:ext cx="19789698" cy="7160273"/>
          </a:xfrm>
          <a:prstGeom prst="rect">
            <a:avLst/>
          </a:prstGeom>
        </p:spPr>
      </p:pic>
      <p:sp>
        <p:nvSpPr>
          <p:cNvPr id="37" name="TextBox 37"/>
          <p:cNvSpPr txBox="1"/>
          <p:nvPr/>
        </p:nvSpPr>
        <p:spPr>
          <a:xfrm>
            <a:off x="9910549" y="5619269"/>
            <a:ext cx="4859646"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DS PATHWAY</a:t>
            </a:r>
          </a:p>
        </p:txBody>
      </p:sp>
      <p:sp>
        <p:nvSpPr>
          <p:cNvPr id="38" name="TextBox 38"/>
          <p:cNvSpPr txBox="1"/>
          <p:nvPr/>
        </p:nvSpPr>
        <p:spPr>
          <a:xfrm>
            <a:off x="8911055" y="5679848"/>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7</a:t>
            </a:r>
          </a:p>
        </p:txBody>
      </p:sp>
      <p:grpSp>
        <p:nvGrpSpPr>
          <p:cNvPr id="39" name="Group 39"/>
          <p:cNvGrpSpPr/>
          <p:nvPr/>
        </p:nvGrpSpPr>
        <p:grpSpPr>
          <a:xfrm>
            <a:off x="8175764" y="5676419"/>
            <a:ext cx="464948" cy="546735"/>
            <a:chOff x="0" y="0"/>
            <a:chExt cx="122455" cy="143996"/>
          </a:xfrm>
        </p:grpSpPr>
        <p:sp>
          <p:nvSpPr>
            <p:cNvPr id="40" name="Freeform 40"/>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41" name="TextBox 4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9910549" y="6546829"/>
            <a:ext cx="4097229" cy="603885"/>
          </a:xfrm>
          <a:prstGeom prst="rect">
            <a:avLst/>
          </a:prstGeom>
        </p:spPr>
        <p:txBody>
          <a:bodyPr lIns="0" tIns="0" rIns="0" bIns="0" rtlCol="0" anchor="t">
            <a:spAutoFit/>
          </a:bodyPr>
          <a:lstStyle/>
          <a:p>
            <a:pPr>
              <a:lnSpc>
                <a:spcPts val="5040"/>
              </a:lnSpc>
            </a:pPr>
            <a:r>
              <a:rPr lang="en-US" sz="3600" spc="129">
                <a:solidFill>
                  <a:srgbClr val="231F20"/>
                </a:solidFill>
                <a:latin typeface="TT Commons Pro Bold"/>
              </a:rPr>
              <a:t>CONCLUSION</a:t>
            </a:r>
          </a:p>
        </p:txBody>
      </p:sp>
      <p:sp>
        <p:nvSpPr>
          <p:cNvPr id="43" name="TextBox 43"/>
          <p:cNvSpPr txBox="1"/>
          <p:nvPr/>
        </p:nvSpPr>
        <p:spPr>
          <a:xfrm>
            <a:off x="8911055" y="6607408"/>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8</a:t>
            </a:r>
          </a:p>
        </p:txBody>
      </p:sp>
      <p:grpSp>
        <p:nvGrpSpPr>
          <p:cNvPr id="44" name="Group 44"/>
          <p:cNvGrpSpPr/>
          <p:nvPr/>
        </p:nvGrpSpPr>
        <p:grpSpPr>
          <a:xfrm>
            <a:off x="8175764" y="6603979"/>
            <a:ext cx="464948" cy="546735"/>
            <a:chOff x="0" y="0"/>
            <a:chExt cx="122455" cy="143996"/>
          </a:xfrm>
        </p:grpSpPr>
        <p:sp>
          <p:nvSpPr>
            <p:cNvPr id="45" name="Freeform 45"/>
            <p:cNvSpPr/>
            <p:nvPr/>
          </p:nvSpPr>
          <p:spPr>
            <a:xfrm>
              <a:off x="0" y="0"/>
              <a:ext cx="122455" cy="143996"/>
            </a:xfrm>
            <a:custGeom>
              <a:avLst/>
              <a:gdLst/>
              <a:ahLst/>
              <a:cxnLst/>
              <a:rect l="l" t="t" r="r" b="b"/>
              <a:pathLst>
                <a:path w="122455" h="143996">
                  <a:moveTo>
                    <a:pt x="0" y="0"/>
                  </a:moveTo>
                  <a:lnTo>
                    <a:pt x="122455" y="0"/>
                  </a:lnTo>
                  <a:lnTo>
                    <a:pt x="122455" y="143996"/>
                  </a:lnTo>
                  <a:lnTo>
                    <a:pt x="0" y="143996"/>
                  </a:lnTo>
                  <a:close/>
                </a:path>
              </a:pathLst>
            </a:custGeom>
            <a:solidFill>
              <a:srgbClr val="CCA78A"/>
            </a:solidFill>
            <a:ln>
              <a:noFill/>
            </a:ln>
          </p:spPr>
        </p:sp>
        <p:sp>
          <p:nvSpPr>
            <p:cNvPr id="46" name="TextBox 4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2264311" cy="1058545"/>
            <a:chOff x="0" y="0"/>
            <a:chExt cx="596362" cy="278794"/>
          </a:xfrm>
        </p:grpSpPr>
        <p:sp>
          <p:nvSpPr>
            <p:cNvPr id="3" name="Freeform 3"/>
            <p:cNvSpPr/>
            <p:nvPr/>
          </p:nvSpPr>
          <p:spPr>
            <a:xfrm>
              <a:off x="0" y="0"/>
              <a:ext cx="596362" cy="278794"/>
            </a:xfrm>
            <a:custGeom>
              <a:avLst/>
              <a:gdLst/>
              <a:ahLst/>
              <a:cxnLst/>
              <a:rect l="l" t="t" r="r" b="b"/>
              <a:pathLst>
                <a:path w="596362" h="278794">
                  <a:moveTo>
                    <a:pt x="0" y="0"/>
                  </a:moveTo>
                  <a:lnTo>
                    <a:pt x="596362" y="0"/>
                  </a:lnTo>
                  <a:lnTo>
                    <a:pt x="596362" y="278794"/>
                  </a:lnTo>
                  <a:lnTo>
                    <a:pt x="0" y="278794"/>
                  </a:lnTo>
                  <a:close/>
                </a:path>
              </a:pathLst>
            </a:custGeom>
            <a:solidFill>
              <a:srgbClr val="96693C"/>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754040" y="1023683"/>
            <a:ext cx="6879407" cy="10775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Conclusion</a:t>
            </a:r>
          </a:p>
        </p:txBody>
      </p:sp>
      <p:sp>
        <p:nvSpPr>
          <p:cNvPr id="6" name="TextBox 6"/>
          <p:cNvSpPr txBox="1"/>
          <p:nvPr/>
        </p:nvSpPr>
        <p:spPr>
          <a:xfrm>
            <a:off x="2754040" y="2844517"/>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1</a:t>
            </a:r>
          </a:p>
        </p:txBody>
      </p:sp>
      <p:sp>
        <p:nvSpPr>
          <p:cNvPr id="7" name="TextBox 7"/>
          <p:cNvSpPr txBox="1"/>
          <p:nvPr/>
        </p:nvSpPr>
        <p:spPr>
          <a:xfrm>
            <a:off x="2754040" y="4311367"/>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2</a:t>
            </a:r>
          </a:p>
        </p:txBody>
      </p:sp>
      <p:sp>
        <p:nvSpPr>
          <p:cNvPr id="8" name="TextBox 8"/>
          <p:cNvSpPr txBox="1"/>
          <p:nvPr/>
        </p:nvSpPr>
        <p:spPr>
          <a:xfrm>
            <a:off x="3740367" y="2834992"/>
            <a:ext cx="11226261" cy="847725"/>
          </a:xfrm>
          <a:prstGeom prst="rect">
            <a:avLst/>
          </a:prstGeom>
        </p:spPr>
        <p:txBody>
          <a:bodyPr lIns="0" tIns="0" rIns="0" bIns="0" rtlCol="0" anchor="t">
            <a:spAutoFit/>
          </a:bodyPr>
          <a:lstStyle/>
          <a:p>
            <a:pPr algn="just">
              <a:lnSpc>
                <a:spcPts val="3359"/>
              </a:lnSpc>
            </a:pPr>
            <a:r>
              <a:rPr lang="en-US" sz="2799" spc="100">
                <a:solidFill>
                  <a:srgbClr val="231F20"/>
                </a:solidFill>
                <a:latin typeface="TT Commons Pro"/>
              </a:rPr>
              <a:t>This project followed the CRISP-DM methodology, focusing on exploring the data</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7693066" y="4494883"/>
            <a:ext cx="19789698" cy="7160273"/>
          </a:xfrm>
          <a:prstGeom prst="rect">
            <a:avLst/>
          </a:prstGeom>
        </p:spPr>
      </p:pic>
      <p:sp>
        <p:nvSpPr>
          <p:cNvPr id="10" name="TextBox 10"/>
          <p:cNvSpPr txBox="1"/>
          <p:nvPr/>
        </p:nvSpPr>
        <p:spPr>
          <a:xfrm>
            <a:off x="3740367" y="4301842"/>
            <a:ext cx="11226261" cy="2943225"/>
          </a:xfrm>
          <a:prstGeom prst="rect">
            <a:avLst/>
          </a:prstGeom>
        </p:spPr>
        <p:txBody>
          <a:bodyPr lIns="0" tIns="0" rIns="0" bIns="0" rtlCol="0" anchor="t">
            <a:spAutoFit/>
          </a:bodyPr>
          <a:lstStyle/>
          <a:p>
            <a:pPr algn="just">
              <a:lnSpc>
                <a:spcPts val="3359"/>
              </a:lnSpc>
            </a:pPr>
            <a:r>
              <a:rPr lang="en-US" sz="2799" spc="100">
                <a:solidFill>
                  <a:srgbClr val="231F20"/>
                </a:solidFill>
                <a:latin typeface="TT Commons Pro"/>
              </a:rPr>
              <a:t>Key findings:</a:t>
            </a:r>
          </a:p>
          <a:p>
            <a:pPr marL="604519" lvl="1" indent="-302260" algn="just">
              <a:lnSpc>
                <a:spcPts val="3359"/>
              </a:lnSpc>
              <a:buFont typeface="Arial"/>
              <a:buChar char="•"/>
            </a:pPr>
            <a:r>
              <a:rPr lang="en-US" sz="2799" spc="100">
                <a:solidFill>
                  <a:srgbClr val="231F20"/>
                </a:solidFill>
                <a:latin typeface="TT Commons Pro"/>
              </a:rPr>
              <a:t>Copiers in the Technology category were the most profitable items</a:t>
            </a:r>
          </a:p>
          <a:p>
            <a:pPr marL="604519" lvl="1" indent="-302260" algn="just">
              <a:lnSpc>
                <a:spcPts val="3359"/>
              </a:lnSpc>
              <a:buFont typeface="Arial"/>
              <a:buChar char="•"/>
            </a:pPr>
            <a:r>
              <a:rPr lang="en-US" sz="2799" spc="100">
                <a:solidFill>
                  <a:srgbClr val="231F20"/>
                </a:solidFill>
                <a:latin typeface="TT Commons Pro"/>
              </a:rPr>
              <a:t>The West region performed well, but the Central region requires improvement in sales</a:t>
            </a:r>
          </a:p>
          <a:p>
            <a:pPr marL="604519" lvl="1" indent="-302260" algn="just">
              <a:lnSpc>
                <a:spcPts val="3359"/>
              </a:lnSpc>
              <a:buFont typeface="Arial"/>
              <a:buChar char="•"/>
            </a:pPr>
            <a:r>
              <a:rPr lang="en-US" sz="2799" spc="100">
                <a:solidFill>
                  <a:srgbClr val="231F20"/>
                </a:solidFill>
                <a:latin typeface="TT Commons Pro"/>
              </a:rPr>
              <a:t>The consumer segment was the most popular and generated significant revenue</a:t>
            </a:r>
          </a:p>
        </p:txBody>
      </p:sp>
      <p:sp>
        <p:nvSpPr>
          <p:cNvPr id="11" name="TextBox 11"/>
          <p:cNvSpPr txBox="1"/>
          <p:nvPr/>
        </p:nvSpPr>
        <p:spPr>
          <a:xfrm>
            <a:off x="2754040" y="7730842"/>
            <a:ext cx="73279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3</a:t>
            </a:r>
          </a:p>
        </p:txBody>
      </p:sp>
      <p:sp>
        <p:nvSpPr>
          <p:cNvPr id="12" name="TextBox 12"/>
          <p:cNvSpPr txBox="1"/>
          <p:nvPr/>
        </p:nvSpPr>
        <p:spPr>
          <a:xfrm>
            <a:off x="3740367" y="7721317"/>
            <a:ext cx="11226261" cy="1266825"/>
          </a:xfrm>
          <a:prstGeom prst="rect">
            <a:avLst/>
          </a:prstGeom>
        </p:spPr>
        <p:txBody>
          <a:bodyPr lIns="0" tIns="0" rIns="0" bIns="0" rtlCol="0" anchor="t">
            <a:spAutoFit/>
          </a:bodyPr>
          <a:lstStyle/>
          <a:p>
            <a:pPr algn="just">
              <a:lnSpc>
                <a:spcPts val="3359"/>
              </a:lnSpc>
            </a:pPr>
            <a:r>
              <a:rPr lang="en-US" sz="2799" spc="100">
                <a:solidFill>
                  <a:srgbClr val="231F20"/>
                </a:solidFill>
                <a:latin typeface="TT Commons Pro"/>
              </a:rPr>
              <a:t>Three out of four research questions were addressed successfully. The remaining research question involves building a predictive model and will be pursued in the next phase of the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109" b="33109"/>
          <a:stretch>
            <a:fillRect/>
          </a:stretch>
        </p:blipFill>
        <p:spPr>
          <a:xfrm>
            <a:off x="1028700" y="1028700"/>
            <a:ext cx="16230600" cy="82296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28575">
              <a:solidFill>
                <a:srgbClr val="96693C"/>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028700" cy="3915672"/>
            <a:chOff x="0" y="0"/>
            <a:chExt cx="270933" cy="1031288"/>
          </a:xfrm>
        </p:grpSpPr>
        <p:sp>
          <p:nvSpPr>
            <p:cNvPr id="7" name="Freeform 7"/>
            <p:cNvSpPr/>
            <p:nvPr/>
          </p:nvSpPr>
          <p:spPr>
            <a:xfrm>
              <a:off x="0" y="0"/>
              <a:ext cx="270933" cy="1031288"/>
            </a:xfrm>
            <a:custGeom>
              <a:avLst/>
              <a:gdLst/>
              <a:ahLst/>
              <a:cxnLst/>
              <a:rect l="l" t="t" r="r" b="b"/>
              <a:pathLst>
                <a:path w="270933" h="1031288">
                  <a:moveTo>
                    <a:pt x="0" y="0"/>
                  </a:moveTo>
                  <a:lnTo>
                    <a:pt x="270933" y="0"/>
                  </a:lnTo>
                  <a:lnTo>
                    <a:pt x="270933" y="1031288"/>
                  </a:lnTo>
                  <a:lnTo>
                    <a:pt x="0" y="1031288"/>
                  </a:lnTo>
                  <a:close/>
                </a:path>
              </a:pathLst>
            </a:custGeom>
            <a:solidFill>
              <a:srgbClr val="96693C"/>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6371328"/>
            <a:ext cx="1028700" cy="3915672"/>
            <a:chOff x="0" y="0"/>
            <a:chExt cx="270933" cy="1031288"/>
          </a:xfrm>
        </p:grpSpPr>
        <p:sp>
          <p:nvSpPr>
            <p:cNvPr id="10" name="Freeform 10"/>
            <p:cNvSpPr/>
            <p:nvPr/>
          </p:nvSpPr>
          <p:spPr>
            <a:xfrm>
              <a:off x="0" y="0"/>
              <a:ext cx="270933" cy="1031288"/>
            </a:xfrm>
            <a:custGeom>
              <a:avLst/>
              <a:gdLst/>
              <a:ahLst/>
              <a:cxnLst/>
              <a:rect l="l" t="t" r="r" b="b"/>
              <a:pathLst>
                <a:path w="270933" h="1031288">
                  <a:moveTo>
                    <a:pt x="0" y="0"/>
                  </a:moveTo>
                  <a:lnTo>
                    <a:pt x="270933" y="0"/>
                  </a:lnTo>
                  <a:lnTo>
                    <a:pt x="270933" y="1031288"/>
                  </a:lnTo>
                  <a:lnTo>
                    <a:pt x="0" y="1031288"/>
                  </a:lnTo>
                  <a:close/>
                </a:path>
              </a:pathLst>
            </a:custGeom>
            <a:solidFill>
              <a:srgbClr val="96693C"/>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856170"/>
            <a:ext cx="18288000" cy="6616931"/>
          </a:xfrm>
          <a:prstGeom prst="rect">
            <a:avLst/>
          </a:prstGeom>
        </p:spPr>
      </p:pic>
      <p:grpSp>
        <p:nvGrpSpPr>
          <p:cNvPr id="13" name="Group 13"/>
          <p:cNvGrpSpPr/>
          <p:nvPr/>
        </p:nvGrpSpPr>
        <p:grpSpPr>
          <a:xfrm>
            <a:off x="4573121" y="2629259"/>
            <a:ext cx="9141759" cy="5028482"/>
            <a:chOff x="0" y="0"/>
            <a:chExt cx="2407706" cy="1324374"/>
          </a:xfrm>
        </p:grpSpPr>
        <p:sp>
          <p:nvSpPr>
            <p:cNvPr id="14" name="Freeform 14"/>
            <p:cNvSpPr/>
            <p:nvPr/>
          </p:nvSpPr>
          <p:spPr>
            <a:xfrm>
              <a:off x="0" y="0"/>
              <a:ext cx="2407706" cy="1324374"/>
            </a:xfrm>
            <a:custGeom>
              <a:avLst/>
              <a:gdLst/>
              <a:ahLst/>
              <a:cxnLst/>
              <a:rect l="l" t="t" r="r" b="b"/>
              <a:pathLst>
                <a:path w="2407706" h="1324374">
                  <a:moveTo>
                    <a:pt x="0" y="0"/>
                  </a:moveTo>
                  <a:lnTo>
                    <a:pt x="2407706" y="0"/>
                  </a:lnTo>
                  <a:lnTo>
                    <a:pt x="2407706" y="1324374"/>
                  </a:lnTo>
                  <a:lnTo>
                    <a:pt x="0" y="1324374"/>
                  </a:lnTo>
                  <a:close/>
                </a:path>
              </a:pathLst>
            </a:custGeom>
            <a:solidFill>
              <a:srgbClr val="EEE2D0"/>
            </a:solidFill>
            <a:ln>
              <a:noFill/>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721181" y="3622421"/>
            <a:ext cx="8845639" cy="3023108"/>
          </a:xfrm>
          <a:prstGeom prst="rect">
            <a:avLst/>
          </a:prstGeom>
        </p:spPr>
        <p:txBody>
          <a:bodyPr lIns="0" tIns="0" rIns="0" bIns="0" rtlCol="0" anchor="t">
            <a:spAutoFit/>
          </a:bodyPr>
          <a:lstStyle/>
          <a:p>
            <a:pPr algn="ctr">
              <a:lnSpc>
                <a:spcPts val="11955"/>
              </a:lnSpc>
            </a:pPr>
            <a:r>
              <a:rPr lang="en-US" sz="9799" spc="186">
                <a:solidFill>
                  <a:srgbClr val="96693C"/>
                </a:solidFill>
                <a:latin typeface="Loubag"/>
              </a:rPr>
              <a:t>Thank</a:t>
            </a:r>
          </a:p>
          <a:p>
            <a:pPr algn="ctr">
              <a:lnSpc>
                <a:spcPts val="11955"/>
              </a:lnSpc>
            </a:pPr>
            <a:r>
              <a:rPr lang="en-US" sz="9799" spc="186">
                <a:solidFill>
                  <a:srgbClr val="96693C"/>
                </a:solidFill>
                <a:latin typeface="Loubag"/>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36529" y="2807337"/>
            <a:ext cx="2630097" cy="2630087"/>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6666" b="-16666"/>
              </a:stretch>
            </a:blipFill>
          </p:spPr>
        </p:sp>
      </p:grpSp>
      <p:sp>
        <p:nvSpPr>
          <p:cNvPr id="4" name="TextBox 4"/>
          <p:cNvSpPr txBox="1"/>
          <p:nvPr/>
        </p:nvSpPr>
        <p:spPr>
          <a:xfrm>
            <a:off x="822722" y="5565896"/>
            <a:ext cx="4651168" cy="1455420"/>
          </a:xfrm>
          <a:prstGeom prst="rect">
            <a:avLst/>
          </a:prstGeom>
        </p:spPr>
        <p:txBody>
          <a:bodyPr lIns="0" tIns="0" rIns="0" bIns="0" rtlCol="0" anchor="t">
            <a:spAutoFit/>
          </a:bodyPr>
          <a:lstStyle/>
          <a:p>
            <a:pPr algn="ctr">
              <a:lnSpc>
                <a:spcPts val="5880"/>
              </a:lnSpc>
            </a:pPr>
            <a:r>
              <a:rPr lang="en-US" sz="4200">
                <a:solidFill>
                  <a:srgbClr val="522D1C"/>
                </a:solidFill>
                <a:latin typeface="Alegreya Bold"/>
              </a:rPr>
              <a:t>Kar Hong Sam</a:t>
            </a:r>
          </a:p>
          <a:p>
            <a:pPr algn="ctr">
              <a:lnSpc>
                <a:spcPts val="5880"/>
              </a:lnSpc>
            </a:pPr>
            <a:r>
              <a:rPr lang="en-US" sz="4200">
                <a:solidFill>
                  <a:srgbClr val="522D1C"/>
                </a:solidFill>
                <a:latin typeface="Alegreya Bold"/>
              </a:rPr>
              <a:t>(Leader)</a:t>
            </a:r>
          </a:p>
        </p:txBody>
      </p:sp>
      <p:grpSp>
        <p:nvGrpSpPr>
          <p:cNvPr id="5" name="Group 5"/>
          <p:cNvGrpSpPr>
            <a:grpSpLocks noChangeAspect="1"/>
          </p:cNvGrpSpPr>
          <p:nvPr/>
        </p:nvGrpSpPr>
        <p:grpSpPr>
          <a:xfrm>
            <a:off x="7828951" y="2807337"/>
            <a:ext cx="2630097" cy="263008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38889" b="-38889"/>
              </a:stretch>
            </a:blipFill>
          </p:spPr>
        </p:sp>
      </p:grpSp>
      <p:grpSp>
        <p:nvGrpSpPr>
          <p:cNvPr id="7" name="Group 7"/>
          <p:cNvGrpSpPr>
            <a:grpSpLocks noChangeAspect="1"/>
          </p:cNvGrpSpPr>
          <p:nvPr/>
        </p:nvGrpSpPr>
        <p:grpSpPr>
          <a:xfrm>
            <a:off x="13821374" y="2807337"/>
            <a:ext cx="2630097" cy="263008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id="9" name="TextBox 9"/>
          <p:cNvSpPr txBox="1"/>
          <p:nvPr/>
        </p:nvSpPr>
        <p:spPr>
          <a:xfrm>
            <a:off x="6818416" y="5565896"/>
            <a:ext cx="4651168" cy="712470"/>
          </a:xfrm>
          <a:prstGeom prst="rect">
            <a:avLst/>
          </a:prstGeom>
        </p:spPr>
        <p:txBody>
          <a:bodyPr lIns="0" tIns="0" rIns="0" bIns="0" rtlCol="0" anchor="t">
            <a:spAutoFit/>
          </a:bodyPr>
          <a:lstStyle/>
          <a:p>
            <a:pPr algn="ctr">
              <a:lnSpc>
                <a:spcPts val="5880"/>
              </a:lnSpc>
            </a:pPr>
            <a:r>
              <a:rPr lang="en-US" sz="4200">
                <a:solidFill>
                  <a:srgbClr val="522D1C"/>
                </a:solidFill>
                <a:latin typeface="Alegreya Bold"/>
              </a:rPr>
              <a:t>Jia Hui Wong</a:t>
            </a:r>
          </a:p>
        </p:txBody>
      </p:sp>
      <p:sp>
        <p:nvSpPr>
          <p:cNvPr id="10" name="TextBox 10"/>
          <p:cNvSpPr txBox="1"/>
          <p:nvPr/>
        </p:nvSpPr>
        <p:spPr>
          <a:xfrm>
            <a:off x="12810838" y="5565896"/>
            <a:ext cx="4651168" cy="712470"/>
          </a:xfrm>
          <a:prstGeom prst="rect">
            <a:avLst/>
          </a:prstGeom>
        </p:spPr>
        <p:txBody>
          <a:bodyPr lIns="0" tIns="0" rIns="0" bIns="0" rtlCol="0" anchor="t">
            <a:spAutoFit/>
          </a:bodyPr>
          <a:lstStyle/>
          <a:p>
            <a:pPr algn="ctr">
              <a:lnSpc>
                <a:spcPts val="5880"/>
              </a:lnSpc>
            </a:pPr>
            <a:r>
              <a:rPr lang="en-US" sz="4200">
                <a:solidFill>
                  <a:srgbClr val="522D1C"/>
                </a:solidFill>
                <a:latin typeface="Alegreya Bold"/>
              </a:rPr>
              <a:t>Wing Hong Cheah</a:t>
            </a:r>
          </a:p>
        </p:txBody>
      </p:sp>
      <p:grpSp>
        <p:nvGrpSpPr>
          <p:cNvPr id="11" name="Group 11"/>
          <p:cNvGrpSpPr>
            <a:grpSpLocks noChangeAspect="1"/>
          </p:cNvGrpSpPr>
          <p:nvPr/>
        </p:nvGrpSpPr>
        <p:grpSpPr>
          <a:xfrm>
            <a:off x="4775204" y="6278366"/>
            <a:ext cx="2630097" cy="263008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sp>
      </p:grpSp>
      <p:grpSp>
        <p:nvGrpSpPr>
          <p:cNvPr id="13" name="Group 13"/>
          <p:cNvGrpSpPr>
            <a:grpSpLocks noChangeAspect="1"/>
          </p:cNvGrpSpPr>
          <p:nvPr/>
        </p:nvGrpSpPr>
        <p:grpSpPr>
          <a:xfrm>
            <a:off x="10839963" y="6278366"/>
            <a:ext cx="2630097" cy="2630087"/>
            <a:chOff x="0" y="0"/>
            <a:chExt cx="6350000" cy="6349975"/>
          </a:xfrm>
        </p:grpSpPr>
        <p:sp>
          <p:nvSpPr>
            <p:cNvPr id="14" name="Freeform 14">
              <a:hlinkClick r:id="rId5" tooltip="https://yuanweiagatha.wixsite.com/yuan-wei-kam-s-e-por"/>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0959" b="-10959"/>
              </a:stretch>
            </a:blipFill>
          </p:spPr>
        </p:sp>
      </p:grpSp>
      <p:sp>
        <p:nvSpPr>
          <p:cNvPr id="15" name="TextBox 15"/>
          <p:cNvSpPr txBox="1"/>
          <p:nvPr/>
        </p:nvSpPr>
        <p:spPr>
          <a:xfrm>
            <a:off x="3677542" y="627613"/>
            <a:ext cx="10929913" cy="1203325"/>
          </a:xfrm>
          <a:prstGeom prst="rect">
            <a:avLst/>
          </a:prstGeom>
        </p:spPr>
        <p:txBody>
          <a:bodyPr lIns="0" tIns="0" rIns="0" bIns="0" rtlCol="0" anchor="t">
            <a:spAutoFit/>
          </a:bodyPr>
          <a:lstStyle/>
          <a:p>
            <a:pPr algn="ctr">
              <a:lnSpc>
                <a:spcPts val="9800"/>
              </a:lnSpc>
            </a:pPr>
            <a:r>
              <a:rPr lang="en-US" sz="7000">
                <a:solidFill>
                  <a:srgbClr val="522D1C"/>
                </a:solidFill>
                <a:ea typeface="Loubag Bold"/>
              </a:rPr>
              <a:t>﻿Meet The Team</a:t>
            </a:r>
          </a:p>
        </p:txBody>
      </p:sp>
      <p:sp>
        <p:nvSpPr>
          <p:cNvPr id="16" name="TextBox 16"/>
          <p:cNvSpPr txBox="1"/>
          <p:nvPr/>
        </p:nvSpPr>
        <p:spPr>
          <a:xfrm>
            <a:off x="3764669" y="9032278"/>
            <a:ext cx="4651168" cy="712470"/>
          </a:xfrm>
          <a:prstGeom prst="rect">
            <a:avLst/>
          </a:prstGeom>
        </p:spPr>
        <p:txBody>
          <a:bodyPr lIns="0" tIns="0" rIns="0" bIns="0" rtlCol="0" anchor="t">
            <a:spAutoFit/>
          </a:bodyPr>
          <a:lstStyle/>
          <a:p>
            <a:pPr algn="ctr">
              <a:lnSpc>
                <a:spcPts val="5880"/>
              </a:lnSpc>
            </a:pPr>
            <a:r>
              <a:rPr lang="en-US" sz="4200">
                <a:solidFill>
                  <a:srgbClr val="522D1C"/>
                </a:solidFill>
                <a:latin typeface="Alegreya Bold"/>
              </a:rPr>
              <a:t>Mei Zhu</a:t>
            </a:r>
          </a:p>
        </p:txBody>
      </p:sp>
      <p:sp>
        <p:nvSpPr>
          <p:cNvPr id="17" name="TextBox 17"/>
          <p:cNvSpPr txBox="1"/>
          <p:nvPr/>
        </p:nvSpPr>
        <p:spPr>
          <a:xfrm>
            <a:off x="9829428" y="9032278"/>
            <a:ext cx="4651168" cy="712470"/>
          </a:xfrm>
          <a:prstGeom prst="rect">
            <a:avLst/>
          </a:prstGeom>
        </p:spPr>
        <p:txBody>
          <a:bodyPr lIns="0" tIns="0" rIns="0" bIns="0" rtlCol="0" anchor="t">
            <a:spAutoFit/>
          </a:bodyPr>
          <a:lstStyle/>
          <a:p>
            <a:pPr algn="ctr">
              <a:lnSpc>
                <a:spcPts val="5880"/>
              </a:lnSpc>
            </a:pPr>
            <a:r>
              <a:rPr lang="en-US" sz="4200">
                <a:solidFill>
                  <a:srgbClr val="522D1C"/>
                </a:solidFill>
                <a:latin typeface="Alegreya Bold"/>
              </a:rPr>
              <a:t>Yuan Wei Kam</a:t>
            </a:r>
          </a:p>
        </p:txBody>
      </p:sp>
      <p:grpSp>
        <p:nvGrpSpPr>
          <p:cNvPr id="18" name="Group 18"/>
          <p:cNvGrpSpPr>
            <a:grpSpLocks noChangeAspect="1"/>
          </p:cNvGrpSpPr>
          <p:nvPr/>
        </p:nvGrpSpPr>
        <p:grpSpPr>
          <a:xfrm>
            <a:off x="13821374" y="2807337"/>
            <a:ext cx="2630097" cy="2630087"/>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A78A"/>
        </a:solidFill>
        <a:effectLst/>
      </p:bgPr>
    </p:bg>
    <p:spTree>
      <p:nvGrpSpPr>
        <p:cNvPr id="1" name=""/>
        <p:cNvGrpSpPr/>
        <p:nvPr/>
      </p:nvGrpSpPr>
      <p:grpSpPr>
        <a:xfrm>
          <a:off x="0" y="0"/>
          <a:ext cx="0" cy="0"/>
          <a:chOff x="0" y="0"/>
          <a:chExt cx="0" cy="0"/>
        </a:xfrm>
      </p:grpSpPr>
      <p:grpSp>
        <p:nvGrpSpPr>
          <p:cNvPr id="2" name="Group 2"/>
          <p:cNvGrpSpPr/>
          <p:nvPr/>
        </p:nvGrpSpPr>
        <p:grpSpPr>
          <a:xfrm>
            <a:off x="583618" y="624330"/>
            <a:ext cx="17120764" cy="9038340"/>
            <a:chOff x="0" y="0"/>
            <a:chExt cx="4442803" cy="2345430"/>
          </a:xfrm>
        </p:grpSpPr>
        <p:sp>
          <p:nvSpPr>
            <p:cNvPr id="3" name="Freeform 3"/>
            <p:cNvSpPr/>
            <p:nvPr/>
          </p:nvSpPr>
          <p:spPr>
            <a:xfrm>
              <a:off x="0" y="0"/>
              <a:ext cx="4442803" cy="2345430"/>
            </a:xfrm>
            <a:custGeom>
              <a:avLst/>
              <a:gdLst/>
              <a:ahLst/>
              <a:cxnLst/>
              <a:rect l="l" t="t" r="r" b="b"/>
              <a:pathLst>
                <a:path w="4442803" h="2345430">
                  <a:moveTo>
                    <a:pt x="0" y="0"/>
                  </a:moveTo>
                  <a:lnTo>
                    <a:pt x="4442803" y="0"/>
                  </a:lnTo>
                  <a:lnTo>
                    <a:pt x="4442803" y="2345430"/>
                  </a:lnTo>
                  <a:lnTo>
                    <a:pt x="0" y="2345430"/>
                  </a:lnTo>
                  <a:close/>
                </a:path>
              </a:pathLst>
            </a:custGeom>
            <a:solidFill>
              <a:srgbClr val="000000">
                <a:alpha val="0"/>
              </a:srgbClr>
            </a:solidFill>
            <a:ln w="28575">
              <a:solidFill>
                <a:srgbClr val="EEE2D0"/>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8229600"/>
            <a:chOff x="0" y="0"/>
            <a:chExt cx="4211807" cy="2135564"/>
          </a:xfrm>
        </p:grpSpPr>
        <p:sp>
          <p:nvSpPr>
            <p:cNvPr id="6" name="Freeform 6"/>
            <p:cNvSpPr/>
            <p:nvPr/>
          </p:nvSpPr>
          <p:spPr>
            <a:xfrm>
              <a:off x="0" y="0"/>
              <a:ext cx="4211807" cy="2135564"/>
            </a:xfrm>
            <a:custGeom>
              <a:avLst/>
              <a:gdLst/>
              <a:ahLst/>
              <a:cxnLst/>
              <a:rect l="l" t="t" r="r" b="b"/>
              <a:pathLst>
                <a:path w="4211807" h="2135564">
                  <a:moveTo>
                    <a:pt x="0" y="0"/>
                  </a:moveTo>
                  <a:lnTo>
                    <a:pt x="4211807" y="0"/>
                  </a:lnTo>
                  <a:lnTo>
                    <a:pt x="4211807" y="2135564"/>
                  </a:lnTo>
                  <a:lnTo>
                    <a:pt x="0" y="2135564"/>
                  </a:lnTo>
                  <a:close/>
                </a:path>
              </a:pathLst>
            </a:custGeom>
            <a:solidFill>
              <a:srgbClr val="EEE2D0"/>
            </a:solidFill>
            <a:ln>
              <a:no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srcRect l="28122" r="26467"/>
          <a:stretch>
            <a:fillRect/>
          </a:stretch>
        </p:blipFill>
        <p:spPr>
          <a:xfrm>
            <a:off x="1028700" y="1028700"/>
            <a:ext cx="5619658" cy="8229600"/>
          </a:xfrm>
          <a:prstGeom prst="rect">
            <a:avLst/>
          </a:prstGeom>
        </p:spPr>
      </p:pic>
      <p:sp>
        <p:nvSpPr>
          <p:cNvPr id="9" name="TextBox 9"/>
          <p:cNvSpPr txBox="1"/>
          <p:nvPr/>
        </p:nvSpPr>
        <p:spPr>
          <a:xfrm>
            <a:off x="6965599" y="1224570"/>
            <a:ext cx="6879407" cy="10775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Introduction</a:t>
            </a:r>
          </a:p>
        </p:txBody>
      </p:sp>
      <p:sp>
        <p:nvSpPr>
          <p:cNvPr id="10" name="TextBox 10"/>
          <p:cNvSpPr txBox="1"/>
          <p:nvPr/>
        </p:nvSpPr>
        <p:spPr>
          <a:xfrm>
            <a:off x="6965599" y="2642745"/>
            <a:ext cx="10084051" cy="6638607"/>
          </a:xfrm>
          <a:prstGeom prst="rect">
            <a:avLst/>
          </a:prstGeom>
        </p:spPr>
        <p:txBody>
          <a:bodyPr lIns="0" tIns="0" rIns="0" bIns="0" rtlCol="0" anchor="t">
            <a:spAutoFit/>
          </a:bodyPr>
          <a:lstStyle/>
          <a:p>
            <a:pPr marL="669293" lvl="1" indent="-334646">
              <a:lnSpc>
                <a:spcPts val="3875"/>
              </a:lnSpc>
              <a:buFont typeface="Arial"/>
              <a:buChar char="•"/>
            </a:pPr>
            <a:r>
              <a:rPr lang="en-US" sz="3100" spc="111">
                <a:solidFill>
                  <a:srgbClr val="231F20"/>
                </a:solidFill>
                <a:latin typeface="TT Commons Pro"/>
              </a:rPr>
              <a:t>The COVID-19 pandemic has boosted the e-commerce industry where physical retailers have shifted their business model to online which increased competition among the online retailers.</a:t>
            </a:r>
          </a:p>
          <a:p>
            <a:pPr>
              <a:lnSpc>
                <a:spcPts val="3875"/>
              </a:lnSpc>
            </a:pPr>
            <a:endParaRPr lang="en-US" sz="3100" spc="111">
              <a:solidFill>
                <a:srgbClr val="231F20"/>
              </a:solidFill>
              <a:latin typeface="TT Commons Pro"/>
            </a:endParaRPr>
          </a:p>
          <a:p>
            <a:pPr marL="669293" lvl="1" indent="-334646">
              <a:lnSpc>
                <a:spcPts val="3720"/>
              </a:lnSpc>
              <a:buFont typeface="Arial"/>
              <a:buChar char="•"/>
            </a:pPr>
            <a:r>
              <a:rPr lang="en-US" sz="3100" spc="111">
                <a:solidFill>
                  <a:srgbClr val="231F20"/>
                </a:solidFill>
                <a:latin typeface="TT Commons Pro"/>
              </a:rPr>
              <a:t>Online retailers can remain competitive through data-driven decision making by analyzing any available data like customer data and product sales.</a:t>
            </a:r>
          </a:p>
          <a:p>
            <a:pPr>
              <a:lnSpc>
                <a:spcPts val="3720"/>
              </a:lnSpc>
            </a:pPr>
            <a:endParaRPr lang="en-US" sz="3100" spc="111">
              <a:solidFill>
                <a:srgbClr val="231F20"/>
              </a:solidFill>
              <a:latin typeface="TT Commons Pro"/>
            </a:endParaRPr>
          </a:p>
          <a:p>
            <a:pPr marL="669293" lvl="1" indent="-334646">
              <a:lnSpc>
                <a:spcPts val="3720"/>
              </a:lnSpc>
              <a:buFont typeface="Arial"/>
              <a:buChar char="•"/>
            </a:pPr>
            <a:r>
              <a:rPr lang="en-US" sz="3100" spc="111">
                <a:solidFill>
                  <a:srgbClr val="231F20"/>
                </a:solidFill>
                <a:latin typeface="TT Commons Pro"/>
              </a:rPr>
              <a:t>Cross Industry Standard Process for Data Mining (CRISP-DM) is used to analyze a superstore dataset through six stages: Business Understanding, Data Understanding, Data Preparation, Modeling, Evaluation, and Deployment.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693C"/>
        </a:solidFill>
        <a:effectLst/>
      </p:bgPr>
    </p:bg>
    <p:spTree>
      <p:nvGrpSpPr>
        <p:cNvPr id="1" name=""/>
        <p:cNvGrpSpPr/>
        <p:nvPr/>
      </p:nvGrpSpPr>
      <p:grpSpPr>
        <a:xfrm>
          <a:off x="0" y="0"/>
          <a:ext cx="0" cy="0"/>
          <a:chOff x="0" y="0"/>
          <a:chExt cx="0" cy="0"/>
        </a:xfrm>
      </p:grpSpPr>
      <p:grpSp>
        <p:nvGrpSpPr>
          <p:cNvPr id="2" name="Group 2"/>
          <p:cNvGrpSpPr/>
          <p:nvPr/>
        </p:nvGrpSpPr>
        <p:grpSpPr>
          <a:xfrm>
            <a:off x="6381750" y="3077534"/>
            <a:ext cx="5524500" cy="6180766"/>
            <a:chOff x="0" y="0"/>
            <a:chExt cx="1433596" cy="1603896"/>
          </a:xfrm>
        </p:grpSpPr>
        <p:sp>
          <p:nvSpPr>
            <p:cNvPr id="3" name="Freeform 3"/>
            <p:cNvSpPr/>
            <p:nvPr/>
          </p:nvSpPr>
          <p:spPr>
            <a:xfrm>
              <a:off x="0" y="0"/>
              <a:ext cx="1433596" cy="1603896"/>
            </a:xfrm>
            <a:custGeom>
              <a:avLst/>
              <a:gdLst/>
              <a:ahLst/>
              <a:cxnLst/>
              <a:rect l="l" t="t" r="r" b="b"/>
              <a:pathLst>
                <a:path w="1433596" h="1603896">
                  <a:moveTo>
                    <a:pt x="0" y="0"/>
                  </a:moveTo>
                  <a:lnTo>
                    <a:pt x="1433596" y="0"/>
                  </a:lnTo>
                  <a:lnTo>
                    <a:pt x="1433596" y="1603896"/>
                  </a:lnTo>
                  <a:lnTo>
                    <a:pt x="0" y="1603896"/>
                  </a:lnTo>
                  <a:close/>
                </a:path>
              </a:pathLst>
            </a:custGeom>
            <a:solidFill>
              <a:srgbClr val="E4D2C3"/>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V="1">
            <a:off x="-166610" y="-3368748"/>
            <a:ext cx="18621220" cy="6737496"/>
          </a:xfrm>
          <a:prstGeom prst="rect">
            <a:avLst/>
          </a:prstGeom>
        </p:spPr>
      </p:pic>
      <p:sp>
        <p:nvSpPr>
          <p:cNvPr id="6" name="TextBox 6"/>
          <p:cNvSpPr txBox="1"/>
          <p:nvPr/>
        </p:nvSpPr>
        <p:spPr>
          <a:xfrm>
            <a:off x="5704296" y="1465772"/>
            <a:ext cx="6879407" cy="1077595"/>
          </a:xfrm>
          <a:prstGeom prst="rect">
            <a:avLst/>
          </a:prstGeom>
        </p:spPr>
        <p:txBody>
          <a:bodyPr lIns="0" tIns="0" rIns="0" bIns="0" rtlCol="0" anchor="t">
            <a:spAutoFit/>
          </a:bodyPr>
          <a:lstStyle/>
          <a:p>
            <a:pPr algn="ctr">
              <a:lnSpc>
                <a:spcPts val="8539"/>
              </a:lnSpc>
            </a:pPr>
            <a:r>
              <a:rPr lang="en-US" sz="6999" spc="132">
                <a:solidFill>
                  <a:srgbClr val="EEE2D0"/>
                </a:solidFill>
                <a:latin typeface="Loubag"/>
              </a:rPr>
              <a:t>Problems</a:t>
            </a:r>
          </a:p>
        </p:txBody>
      </p:sp>
      <p:grpSp>
        <p:nvGrpSpPr>
          <p:cNvPr id="7" name="Group 7"/>
          <p:cNvGrpSpPr/>
          <p:nvPr/>
        </p:nvGrpSpPr>
        <p:grpSpPr>
          <a:xfrm>
            <a:off x="6896352" y="3602567"/>
            <a:ext cx="376333" cy="543306"/>
            <a:chOff x="0" y="0"/>
            <a:chExt cx="97658" cy="140987"/>
          </a:xfrm>
        </p:grpSpPr>
        <p:sp>
          <p:nvSpPr>
            <p:cNvPr id="8" name="Freeform 8"/>
            <p:cNvSpPr/>
            <p:nvPr/>
          </p:nvSpPr>
          <p:spPr>
            <a:xfrm>
              <a:off x="0" y="0"/>
              <a:ext cx="97658" cy="140987"/>
            </a:xfrm>
            <a:custGeom>
              <a:avLst/>
              <a:gdLst/>
              <a:ahLst/>
              <a:cxnLst/>
              <a:rect l="l" t="t" r="r" b="b"/>
              <a:pathLst>
                <a:path w="97658" h="140987">
                  <a:moveTo>
                    <a:pt x="0" y="0"/>
                  </a:moveTo>
                  <a:lnTo>
                    <a:pt x="97658" y="0"/>
                  </a:lnTo>
                  <a:lnTo>
                    <a:pt x="97658" y="140987"/>
                  </a:lnTo>
                  <a:lnTo>
                    <a:pt x="0" y="140987"/>
                  </a:lnTo>
                  <a:close/>
                </a:path>
              </a:pathLst>
            </a:custGeom>
            <a:solidFill>
              <a:srgbClr val="96693C"/>
            </a:solidFill>
            <a:ln>
              <a:no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7615585" y="3593042"/>
            <a:ext cx="3892492" cy="459105"/>
          </a:xfrm>
          <a:prstGeom prst="rect">
            <a:avLst/>
          </a:prstGeom>
        </p:spPr>
        <p:txBody>
          <a:bodyPr lIns="0" tIns="0" rIns="0" bIns="0" rtlCol="0" anchor="t">
            <a:spAutoFit/>
          </a:bodyPr>
          <a:lstStyle/>
          <a:p>
            <a:pPr>
              <a:lnSpc>
                <a:spcPts val="3660"/>
              </a:lnSpc>
            </a:pPr>
            <a:r>
              <a:rPr lang="en-US" sz="3000" spc="56">
                <a:solidFill>
                  <a:srgbClr val="231F20"/>
                </a:solidFill>
                <a:latin typeface="Loubag"/>
              </a:rPr>
              <a:t>Second Problem</a:t>
            </a:r>
          </a:p>
        </p:txBody>
      </p:sp>
      <p:grpSp>
        <p:nvGrpSpPr>
          <p:cNvPr id="11" name="Group 11"/>
          <p:cNvGrpSpPr/>
          <p:nvPr/>
        </p:nvGrpSpPr>
        <p:grpSpPr>
          <a:xfrm>
            <a:off x="504825" y="3077534"/>
            <a:ext cx="5524500" cy="6180766"/>
            <a:chOff x="0" y="0"/>
            <a:chExt cx="1433596" cy="1603896"/>
          </a:xfrm>
        </p:grpSpPr>
        <p:sp>
          <p:nvSpPr>
            <p:cNvPr id="12" name="Freeform 12"/>
            <p:cNvSpPr/>
            <p:nvPr/>
          </p:nvSpPr>
          <p:spPr>
            <a:xfrm>
              <a:off x="0" y="0"/>
              <a:ext cx="1433596" cy="1603896"/>
            </a:xfrm>
            <a:custGeom>
              <a:avLst/>
              <a:gdLst/>
              <a:ahLst/>
              <a:cxnLst/>
              <a:rect l="l" t="t" r="r" b="b"/>
              <a:pathLst>
                <a:path w="1433596" h="1603896">
                  <a:moveTo>
                    <a:pt x="0" y="0"/>
                  </a:moveTo>
                  <a:lnTo>
                    <a:pt x="1433596" y="0"/>
                  </a:lnTo>
                  <a:lnTo>
                    <a:pt x="1433596" y="1603896"/>
                  </a:lnTo>
                  <a:lnTo>
                    <a:pt x="0" y="1603896"/>
                  </a:lnTo>
                  <a:close/>
                </a:path>
              </a:pathLst>
            </a:custGeom>
            <a:solidFill>
              <a:srgbClr val="CCA78A"/>
            </a:solidFill>
            <a:ln>
              <a:no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5390153"/>
            <a:ext cx="4495295" cy="3362325"/>
          </a:xfrm>
          <a:prstGeom prst="rect">
            <a:avLst/>
          </a:prstGeom>
        </p:spPr>
        <p:txBody>
          <a:bodyPr lIns="0" tIns="0" rIns="0" bIns="0" rtlCol="0" anchor="t">
            <a:spAutoFit/>
          </a:bodyPr>
          <a:lstStyle/>
          <a:p>
            <a:pPr>
              <a:lnSpc>
                <a:spcPts val="3359"/>
              </a:lnSpc>
            </a:pPr>
            <a:r>
              <a:rPr lang="en-US" sz="2799" spc="100">
                <a:solidFill>
                  <a:srgbClr val="231F20"/>
                </a:solidFill>
                <a:latin typeface="TT Commons Pro"/>
              </a:rPr>
              <a:t>There is high competitiveness among online retailers, and data-driven decision making plays a crucial role in ensuring that they remain competitive from their competitors.</a:t>
            </a:r>
          </a:p>
        </p:txBody>
      </p:sp>
      <p:grpSp>
        <p:nvGrpSpPr>
          <p:cNvPr id="15" name="Group 15"/>
          <p:cNvGrpSpPr/>
          <p:nvPr/>
        </p:nvGrpSpPr>
        <p:grpSpPr>
          <a:xfrm>
            <a:off x="1028700" y="3602567"/>
            <a:ext cx="376333" cy="543306"/>
            <a:chOff x="0" y="0"/>
            <a:chExt cx="97658" cy="140987"/>
          </a:xfrm>
        </p:grpSpPr>
        <p:sp>
          <p:nvSpPr>
            <p:cNvPr id="16" name="Freeform 16"/>
            <p:cNvSpPr/>
            <p:nvPr/>
          </p:nvSpPr>
          <p:spPr>
            <a:xfrm>
              <a:off x="0" y="0"/>
              <a:ext cx="97658" cy="140987"/>
            </a:xfrm>
            <a:custGeom>
              <a:avLst/>
              <a:gdLst/>
              <a:ahLst/>
              <a:cxnLst/>
              <a:rect l="l" t="t" r="r" b="b"/>
              <a:pathLst>
                <a:path w="97658" h="140987">
                  <a:moveTo>
                    <a:pt x="0" y="0"/>
                  </a:moveTo>
                  <a:lnTo>
                    <a:pt x="97658" y="0"/>
                  </a:lnTo>
                  <a:lnTo>
                    <a:pt x="97658" y="140987"/>
                  </a:lnTo>
                  <a:lnTo>
                    <a:pt x="0" y="140987"/>
                  </a:lnTo>
                  <a:close/>
                </a:path>
              </a:pathLst>
            </a:custGeom>
            <a:solidFill>
              <a:srgbClr val="96693C"/>
            </a:solidFill>
            <a:ln>
              <a:noFill/>
            </a:ln>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744124" y="3639905"/>
            <a:ext cx="3647026" cy="459105"/>
          </a:xfrm>
          <a:prstGeom prst="rect">
            <a:avLst/>
          </a:prstGeom>
        </p:spPr>
        <p:txBody>
          <a:bodyPr lIns="0" tIns="0" rIns="0" bIns="0" rtlCol="0" anchor="t">
            <a:spAutoFit/>
          </a:bodyPr>
          <a:lstStyle/>
          <a:p>
            <a:pPr>
              <a:lnSpc>
                <a:spcPts val="3660"/>
              </a:lnSpc>
            </a:pPr>
            <a:r>
              <a:rPr lang="en-US" sz="3000" spc="56">
                <a:solidFill>
                  <a:srgbClr val="231F20"/>
                </a:solidFill>
                <a:latin typeface="Loubag"/>
              </a:rPr>
              <a:t>First Problem</a:t>
            </a:r>
          </a:p>
        </p:txBody>
      </p:sp>
      <p:sp>
        <p:nvSpPr>
          <p:cNvPr id="19" name="TextBox 19"/>
          <p:cNvSpPr txBox="1"/>
          <p:nvPr/>
        </p:nvSpPr>
        <p:spPr>
          <a:xfrm>
            <a:off x="7084519" y="5390153"/>
            <a:ext cx="4495295" cy="1685925"/>
          </a:xfrm>
          <a:prstGeom prst="rect">
            <a:avLst/>
          </a:prstGeom>
        </p:spPr>
        <p:txBody>
          <a:bodyPr lIns="0" tIns="0" rIns="0" bIns="0" rtlCol="0" anchor="t">
            <a:spAutoFit/>
          </a:bodyPr>
          <a:lstStyle/>
          <a:p>
            <a:pPr>
              <a:lnSpc>
                <a:spcPts val="3359"/>
              </a:lnSpc>
            </a:pPr>
            <a:r>
              <a:rPr lang="en-US" sz="2799" spc="100">
                <a:solidFill>
                  <a:srgbClr val="231F20"/>
                </a:solidFill>
                <a:latin typeface="TT Commons Pro"/>
              </a:rPr>
              <a:t>Online retailers fail to extract insights from the existing available data to make data-driven decision.</a:t>
            </a:r>
          </a:p>
        </p:txBody>
      </p:sp>
      <p:grpSp>
        <p:nvGrpSpPr>
          <p:cNvPr id="20" name="Group 20"/>
          <p:cNvGrpSpPr/>
          <p:nvPr/>
        </p:nvGrpSpPr>
        <p:grpSpPr>
          <a:xfrm>
            <a:off x="12258675" y="3077534"/>
            <a:ext cx="5524500" cy="6180766"/>
            <a:chOff x="0" y="0"/>
            <a:chExt cx="1433596" cy="1603896"/>
          </a:xfrm>
        </p:grpSpPr>
        <p:sp>
          <p:nvSpPr>
            <p:cNvPr id="21" name="Freeform 21"/>
            <p:cNvSpPr/>
            <p:nvPr/>
          </p:nvSpPr>
          <p:spPr>
            <a:xfrm>
              <a:off x="0" y="0"/>
              <a:ext cx="1433596" cy="1603896"/>
            </a:xfrm>
            <a:custGeom>
              <a:avLst/>
              <a:gdLst/>
              <a:ahLst/>
              <a:cxnLst/>
              <a:rect l="l" t="t" r="r" b="b"/>
              <a:pathLst>
                <a:path w="1433596" h="1603896">
                  <a:moveTo>
                    <a:pt x="0" y="0"/>
                  </a:moveTo>
                  <a:lnTo>
                    <a:pt x="1433596" y="0"/>
                  </a:lnTo>
                  <a:lnTo>
                    <a:pt x="1433596" y="1603896"/>
                  </a:lnTo>
                  <a:lnTo>
                    <a:pt x="0" y="1603896"/>
                  </a:lnTo>
                  <a:close/>
                </a:path>
              </a:pathLst>
            </a:custGeom>
            <a:solidFill>
              <a:srgbClr val="CCA78A"/>
            </a:solidFill>
            <a:ln>
              <a:noFill/>
            </a:ln>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773025" y="3555704"/>
            <a:ext cx="376333" cy="543306"/>
            <a:chOff x="0" y="0"/>
            <a:chExt cx="97658" cy="140987"/>
          </a:xfrm>
        </p:grpSpPr>
        <p:sp>
          <p:nvSpPr>
            <p:cNvPr id="24" name="Freeform 24"/>
            <p:cNvSpPr/>
            <p:nvPr/>
          </p:nvSpPr>
          <p:spPr>
            <a:xfrm>
              <a:off x="0" y="0"/>
              <a:ext cx="97658" cy="140987"/>
            </a:xfrm>
            <a:custGeom>
              <a:avLst/>
              <a:gdLst/>
              <a:ahLst/>
              <a:cxnLst/>
              <a:rect l="l" t="t" r="r" b="b"/>
              <a:pathLst>
                <a:path w="97658" h="140987">
                  <a:moveTo>
                    <a:pt x="0" y="0"/>
                  </a:moveTo>
                  <a:lnTo>
                    <a:pt x="97658" y="0"/>
                  </a:lnTo>
                  <a:lnTo>
                    <a:pt x="97658" y="140987"/>
                  </a:lnTo>
                  <a:lnTo>
                    <a:pt x="0" y="140987"/>
                  </a:lnTo>
                  <a:close/>
                </a:path>
              </a:pathLst>
            </a:custGeom>
            <a:solidFill>
              <a:srgbClr val="96693C"/>
            </a:solidFill>
            <a:ln>
              <a:no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492258" y="3546179"/>
            <a:ext cx="3527482" cy="459105"/>
          </a:xfrm>
          <a:prstGeom prst="rect">
            <a:avLst/>
          </a:prstGeom>
        </p:spPr>
        <p:txBody>
          <a:bodyPr lIns="0" tIns="0" rIns="0" bIns="0" rtlCol="0" anchor="t">
            <a:spAutoFit/>
          </a:bodyPr>
          <a:lstStyle/>
          <a:p>
            <a:pPr>
              <a:lnSpc>
                <a:spcPts val="3660"/>
              </a:lnSpc>
            </a:pPr>
            <a:r>
              <a:rPr lang="en-US" sz="3000" spc="56">
                <a:solidFill>
                  <a:srgbClr val="231F20"/>
                </a:solidFill>
                <a:latin typeface="Loubag"/>
              </a:rPr>
              <a:t>Third Problem</a:t>
            </a:r>
          </a:p>
        </p:txBody>
      </p:sp>
      <p:sp>
        <p:nvSpPr>
          <p:cNvPr id="27" name="TextBox 27"/>
          <p:cNvSpPr txBox="1"/>
          <p:nvPr/>
        </p:nvSpPr>
        <p:spPr>
          <a:xfrm>
            <a:off x="12773277" y="5390153"/>
            <a:ext cx="4495295" cy="2105025"/>
          </a:xfrm>
          <a:prstGeom prst="rect">
            <a:avLst/>
          </a:prstGeom>
        </p:spPr>
        <p:txBody>
          <a:bodyPr lIns="0" tIns="0" rIns="0" bIns="0" rtlCol="0" anchor="t">
            <a:spAutoFit/>
          </a:bodyPr>
          <a:lstStyle/>
          <a:p>
            <a:pPr>
              <a:lnSpc>
                <a:spcPts val="3359"/>
              </a:lnSpc>
            </a:pPr>
            <a:r>
              <a:rPr lang="en-US" sz="2799" spc="100">
                <a:solidFill>
                  <a:srgbClr val="231F20"/>
                </a:solidFill>
                <a:latin typeface="TT Commons Pro"/>
              </a:rPr>
              <a:t>Online retailers fail to understand their customer preferences and develop effective marketing strategies.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A78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166610" y="6249035"/>
            <a:ext cx="18621220" cy="6737496"/>
          </a:xfrm>
          <a:prstGeom prst="rect">
            <a:avLst/>
          </a:prstGeom>
        </p:spPr>
      </p:pic>
      <p:grpSp>
        <p:nvGrpSpPr>
          <p:cNvPr id="3" name="Group 3"/>
          <p:cNvGrpSpPr/>
          <p:nvPr/>
        </p:nvGrpSpPr>
        <p:grpSpPr>
          <a:xfrm>
            <a:off x="0" y="2318705"/>
            <a:ext cx="18288000" cy="6238154"/>
            <a:chOff x="0" y="0"/>
            <a:chExt cx="4816593" cy="1642970"/>
          </a:xfrm>
        </p:grpSpPr>
        <p:sp>
          <p:nvSpPr>
            <p:cNvPr id="4" name="Freeform 4"/>
            <p:cNvSpPr/>
            <p:nvPr/>
          </p:nvSpPr>
          <p:spPr>
            <a:xfrm>
              <a:off x="0" y="0"/>
              <a:ext cx="4816592" cy="1642970"/>
            </a:xfrm>
            <a:custGeom>
              <a:avLst/>
              <a:gdLst/>
              <a:ahLst/>
              <a:cxnLst/>
              <a:rect l="l" t="t" r="r" b="b"/>
              <a:pathLst>
                <a:path w="4816592" h="1642970">
                  <a:moveTo>
                    <a:pt x="0" y="0"/>
                  </a:moveTo>
                  <a:lnTo>
                    <a:pt x="4816592" y="0"/>
                  </a:lnTo>
                  <a:lnTo>
                    <a:pt x="4816592" y="1642970"/>
                  </a:lnTo>
                  <a:lnTo>
                    <a:pt x="0" y="1642970"/>
                  </a:lnTo>
                  <a:close/>
                </a:path>
              </a:pathLst>
            </a:custGeom>
            <a:solidFill>
              <a:srgbClr val="96693C"/>
            </a:solidFill>
            <a:ln>
              <a:no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19838" y="2994619"/>
            <a:ext cx="546339" cy="5006426"/>
            <a:chOff x="0" y="0"/>
            <a:chExt cx="109072" cy="999489"/>
          </a:xfrm>
        </p:grpSpPr>
        <p:sp>
          <p:nvSpPr>
            <p:cNvPr id="7" name="Freeform 7"/>
            <p:cNvSpPr/>
            <p:nvPr/>
          </p:nvSpPr>
          <p:spPr>
            <a:xfrm>
              <a:off x="0" y="0"/>
              <a:ext cx="109072" cy="999489"/>
            </a:xfrm>
            <a:custGeom>
              <a:avLst/>
              <a:gdLst/>
              <a:ahLst/>
              <a:cxnLst/>
              <a:rect l="l" t="t" r="r" b="b"/>
              <a:pathLst>
                <a:path w="109072" h="999489">
                  <a:moveTo>
                    <a:pt x="0" y="0"/>
                  </a:moveTo>
                  <a:lnTo>
                    <a:pt x="109072" y="0"/>
                  </a:lnTo>
                  <a:lnTo>
                    <a:pt x="109072" y="999489"/>
                  </a:lnTo>
                  <a:lnTo>
                    <a:pt x="0" y="999489"/>
                  </a:lnTo>
                  <a:close/>
                </a:path>
              </a:pathLst>
            </a:custGeom>
            <a:solidFill>
              <a:srgbClr val="231F20"/>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207383" y="3004144"/>
            <a:ext cx="8949404" cy="4876800"/>
          </a:xfrm>
          <a:prstGeom prst="rect">
            <a:avLst/>
          </a:prstGeom>
        </p:spPr>
        <p:txBody>
          <a:bodyPr lIns="0" tIns="0" rIns="0" bIns="0" rtlCol="0" anchor="t">
            <a:spAutoFit/>
          </a:bodyPr>
          <a:lstStyle/>
          <a:p>
            <a:pPr marL="777240" lvl="1" indent="-388620">
              <a:lnSpc>
                <a:spcPts val="4320"/>
              </a:lnSpc>
              <a:buFont typeface="Arial"/>
              <a:buChar char="•"/>
            </a:pPr>
            <a:r>
              <a:rPr lang="en-US" sz="3600" spc="129">
                <a:solidFill>
                  <a:srgbClr val="EEE2D0"/>
                </a:solidFill>
                <a:latin typeface="TT Commons Pro"/>
              </a:rPr>
              <a:t>To identify the most profitable products or categories to optimize sales and revenue.</a:t>
            </a:r>
          </a:p>
          <a:p>
            <a:pPr marL="777240" lvl="1" indent="-388620">
              <a:lnSpc>
                <a:spcPts val="4320"/>
              </a:lnSpc>
              <a:buFont typeface="Arial"/>
              <a:buChar char="•"/>
            </a:pPr>
            <a:r>
              <a:rPr lang="en-US" sz="3600" spc="129">
                <a:solidFill>
                  <a:srgbClr val="EEE2D0"/>
                </a:solidFill>
                <a:latin typeface="TT Commons Pro"/>
              </a:rPr>
              <a:t>To identify the best and worst performing regions/markets to optimize sales and revenue.</a:t>
            </a:r>
          </a:p>
          <a:p>
            <a:pPr marL="777240" lvl="1" indent="-388620">
              <a:lnSpc>
                <a:spcPts val="4320"/>
              </a:lnSpc>
              <a:buFont typeface="Arial"/>
              <a:buChar char="•"/>
            </a:pPr>
            <a:r>
              <a:rPr lang="en-US" sz="3600" spc="129">
                <a:solidFill>
                  <a:srgbClr val="EEE2D0"/>
                </a:solidFill>
                <a:latin typeface="TT Commons Pro"/>
              </a:rPr>
              <a:t>Develop a machine learning model to predict profitable products and improve margins.</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15800" y="2318705"/>
            <a:ext cx="5143500" cy="6163235"/>
          </a:xfrm>
          <a:prstGeom prst="rect">
            <a:avLst/>
          </a:prstGeom>
        </p:spPr>
      </p:pic>
      <p:sp>
        <p:nvSpPr>
          <p:cNvPr id="11" name="TextBox 11"/>
          <p:cNvSpPr txBox="1"/>
          <p:nvPr/>
        </p:nvSpPr>
        <p:spPr>
          <a:xfrm>
            <a:off x="1028700" y="779343"/>
            <a:ext cx="6879407" cy="1077595"/>
          </a:xfrm>
          <a:prstGeom prst="rect">
            <a:avLst/>
          </a:prstGeom>
        </p:spPr>
        <p:txBody>
          <a:bodyPr lIns="0" tIns="0" rIns="0" bIns="0" rtlCol="0" anchor="t">
            <a:spAutoFit/>
          </a:bodyPr>
          <a:lstStyle/>
          <a:p>
            <a:pPr>
              <a:lnSpc>
                <a:spcPts val="8539"/>
              </a:lnSpc>
            </a:pPr>
            <a:r>
              <a:rPr lang="en-US" sz="6999" spc="132">
                <a:solidFill>
                  <a:srgbClr val="231F20"/>
                </a:solidFill>
                <a:latin typeface="Loubag"/>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166610" y="-3846592"/>
            <a:ext cx="18621220" cy="6737496"/>
          </a:xfrm>
          <a:prstGeom prst="rect">
            <a:avLst/>
          </a:prstGeom>
        </p:spPr>
      </p:pic>
      <p:grpSp>
        <p:nvGrpSpPr>
          <p:cNvPr id="3" name="Group 3"/>
          <p:cNvGrpSpPr/>
          <p:nvPr/>
        </p:nvGrpSpPr>
        <p:grpSpPr>
          <a:xfrm>
            <a:off x="0" y="1028700"/>
            <a:ext cx="1028700" cy="1058545"/>
            <a:chOff x="0" y="0"/>
            <a:chExt cx="270933" cy="278794"/>
          </a:xfrm>
        </p:grpSpPr>
        <p:sp>
          <p:nvSpPr>
            <p:cNvPr id="4" name="Freeform 4"/>
            <p:cNvSpPr/>
            <p:nvPr/>
          </p:nvSpPr>
          <p:spPr>
            <a:xfrm>
              <a:off x="0" y="0"/>
              <a:ext cx="270933" cy="278794"/>
            </a:xfrm>
            <a:custGeom>
              <a:avLst/>
              <a:gdLst/>
              <a:ahLst/>
              <a:cxnLst/>
              <a:rect l="l" t="t" r="r" b="b"/>
              <a:pathLst>
                <a:path w="270933" h="278794">
                  <a:moveTo>
                    <a:pt x="0" y="0"/>
                  </a:moveTo>
                  <a:lnTo>
                    <a:pt x="270933" y="0"/>
                  </a:lnTo>
                  <a:lnTo>
                    <a:pt x="270933" y="278794"/>
                  </a:lnTo>
                  <a:lnTo>
                    <a:pt x="0" y="278794"/>
                  </a:lnTo>
                  <a:close/>
                </a:path>
              </a:pathLst>
            </a:custGeom>
            <a:solidFill>
              <a:srgbClr val="96693C"/>
            </a:solidFill>
            <a:ln>
              <a:no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001203" y="3254638"/>
            <a:ext cx="333375" cy="1085850"/>
            <a:chOff x="0" y="0"/>
            <a:chExt cx="87802" cy="285985"/>
          </a:xfrm>
        </p:grpSpPr>
        <p:sp>
          <p:nvSpPr>
            <p:cNvPr id="7" name="Freeform 7"/>
            <p:cNvSpPr/>
            <p:nvPr/>
          </p:nvSpPr>
          <p:spPr>
            <a:xfrm>
              <a:off x="0" y="0"/>
              <a:ext cx="87802" cy="285985"/>
            </a:xfrm>
            <a:custGeom>
              <a:avLst/>
              <a:gdLst/>
              <a:ahLst/>
              <a:cxnLst/>
              <a:rect l="l" t="t" r="r" b="b"/>
              <a:pathLst>
                <a:path w="87802" h="285985">
                  <a:moveTo>
                    <a:pt x="0" y="0"/>
                  </a:moveTo>
                  <a:lnTo>
                    <a:pt x="87802" y="0"/>
                  </a:lnTo>
                  <a:lnTo>
                    <a:pt x="87802" y="285985"/>
                  </a:lnTo>
                  <a:lnTo>
                    <a:pt x="0" y="285985"/>
                  </a:lnTo>
                  <a:close/>
                </a:path>
              </a:pathLst>
            </a:custGeom>
            <a:solidFill>
              <a:srgbClr val="96693C"/>
            </a:solidFill>
            <a:ln>
              <a:no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892137" y="6985131"/>
            <a:ext cx="378956" cy="2714625"/>
            <a:chOff x="0" y="0"/>
            <a:chExt cx="99807" cy="714963"/>
          </a:xfrm>
        </p:grpSpPr>
        <p:sp>
          <p:nvSpPr>
            <p:cNvPr id="10" name="Freeform 10"/>
            <p:cNvSpPr/>
            <p:nvPr/>
          </p:nvSpPr>
          <p:spPr>
            <a:xfrm>
              <a:off x="0" y="0"/>
              <a:ext cx="99807" cy="714963"/>
            </a:xfrm>
            <a:custGeom>
              <a:avLst/>
              <a:gdLst/>
              <a:ahLst/>
              <a:cxnLst/>
              <a:rect l="l" t="t" r="r" b="b"/>
              <a:pathLst>
                <a:path w="99807" h="714963">
                  <a:moveTo>
                    <a:pt x="0" y="0"/>
                  </a:moveTo>
                  <a:lnTo>
                    <a:pt x="99807" y="0"/>
                  </a:lnTo>
                  <a:lnTo>
                    <a:pt x="99807" y="714963"/>
                  </a:lnTo>
                  <a:lnTo>
                    <a:pt x="0" y="714963"/>
                  </a:lnTo>
                  <a:close/>
                </a:path>
              </a:pathLst>
            </a:custGeom>
            <a:solidFill>
              <a:srgbClr val="96693C"/>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1334" y="4470531"/>
            <a:ext cx="3960495" cy="4114800"/>
          </a:xfrm>
          <a:prstGeom prst="rect">
            <a:avLst/>
          </a:prstGeom>
        </p:spPr>
      </p:pic>
      <p:sp>
        <p:nvSpPr>
          <p:cNvPr id="13" name="TextBox 13"/>
          <p:cNvSpPr txBox="1"/>
          <p:nvPr/>
        </p:nvSpPr>
        <p:spPr>
          <a:xfrm>
            <a:off x="1531516" y="1009650"/>
            <a:ext cx="7954175" cy="10775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Scope &amp; Domain</a:t>
            </a:r>
          </a:p>
        </p:txBody>
      </p:sp>
      <p:sp>
        <p:nvSpPr>
          <p:cNvPr id="14" name="TextBox 14"/>
          <p:cNvSpPr txBox="1"/>
          <p:nvPr/>
        </p:nvSpPr>
        <p:spPr>
          <a:xfrm>
            <a:off x="5712126" y="3264163"/>
            <a:ext cx="10988207"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The analysis will focus on sales data for all products and categories sold by Superstore</a:t>
            </a:r>
          </a:p>
        </p:txBody>
      </p:sp>
      <p:sp>
        <p:nvSpPr>
          <p:cNvPr id="15" name="TextBox 15"/>
          <p:cNvSpPr txBox="1"/>
          <p:nvPr/>
        </p:nvSpPr>
        <p:spPr>
          <a:xfrm>
            <a:off x="6709243" y="6994656"/>
            <a:ext cx="10988207" cy="2705100"/>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Collect and analyse historical sales and profit data for all products/categories sold by the Superstore and use the collected data to train a machine learning model for classifying if a product is profitable or not.</a:t>
            </a:r>
          </a:p>
        </p:txBody>
      </p:sp>
      <p:sp>
        <p:nvSpPr>
          <p:cNvPr id="16" name="TextBox 16"/>
          <p:cNvSpPr txBox="1"/>
          <p:nvPr/>
        </p:nvSpPr>
        <p:spPr>
          <a:xfrm>
            <a:off x="6271093" y="4908681"/>
            <a:ext cx="10988207" cy="1619250"/>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Analyze sales and profit data across different geographic regions/markets where the Superstore operates</a:t>
            </a:r>
          </a:p>
        </p:txBody>
      </p:sp>
      <p:grpSp>
        <p:nvGrpSpPr>
          <p:cNvPr id="17" name="Group 17"/>
          <p:cNvGrpSpPr/>
          <p:nvPr/>
        </p:nvGrpSpPr>
        <p:grpSpPr>
          <a:xfrm>
            <a:off x="5508604" y="4899156"/>
            <a:ext cx="333375" cy="1628775"/>
            <a:chOff x="0" y="0"/>
            <a:chExt cx="87802" cy="428978"/>
          </a:xfrm>
        </p:grpSpPr>
        <p:sp>
          <p:nvSpPr>
            <p:cNvPr id="18" name="Freeform 18"/>
            <p:cNvSpPr/>
            <p:nvPr/>
          </p:nvSpPr>
          <p:spPr>
            <a:xfrm>
              <a:off x="0" y="0"/>
              <a:ext cx="87802" cy="428978"/>
            </a:xfrm>
            <a:custGeom>
              <a:avLst/>
              <a:gdLst/>
              <a:ahLst/>
              <a:cxnLst/>
              <a:rect l="l" t="t" r="r" b="b"/>
              <a:pathLst>
                <a:path w="87802" h="428978">
                  <a:moveTo>
                    <a:pt x="0" y="0"/>
                  </a:moveTo>
                  <a:lnTo>
                    <a:pt x="87802" y="0"/>
                  </a:lnTo>
                  <a:lnTo>
                    <a:pt x="87802" y="428978"/>
                  </a:lnTo>
                  <a:lnTo>
                    <a:pt x="0" y="428978"/>
                  </a:lnTo>
                  <a:close/>
                </a:path>
              </a:pathLst>
            </a:custGeom>
            <a:solidFill>
              <a:srgbClr val="96693C"/>
            </a:solidFill>
            <a:ln>
              <a:noFill/>
            </a:ln>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076942" cy="10287000"/>
            <a:chOff x="0" y="0"/>
            <a:chExt cx="2095950" cy="2669455"/>
          </a:xfrm>
        </p:grpSpPr>
        <p:sp>
          <p:nvSpPr>
            <p:cNvPr id="3" name="Freeform 3"/>
            <p:cNvSpPr/>
            <p:nvPr/>
          </p:nvSpPr>
          <p:spPr>
            <a:xfrm>
              <a:off x="0" y="0"/>
              <a:ext cx="2095950" cy="2669455"/>
            </a:xfrm>
            <a:custGeom>
              <a:avLst/>
              <a:gdLst/>
              <a:ahLst/>
              <a:cxnLst/>
              <a:rect l="l" t="t" r="r" b="b"/>
              <a:pathLst>
                <a:path w="2095950" h="2669455">
                  <a:moveTo>
                    <a:pt x="0" y="0"/>
                  </a:moveTo>
                  <a:lnTo>
                    <a:pt x="2095950" y="0"/>
                  </a:lnTo>
                  <a:lnTo>
                    <a:pt x="2095950" y="2669455"/>
                  </a:lnTo>
                  <a:lnTo>
                    <a:pt x="0" y="2669455"/>
                  </a:lnTo>
                  <a:close/>
                </a:path>
              </a:pathLst>
            </a:custGeom>
            <a:solidFill>
              <a:srgbClr val="CCA78A"/>
            </a:solidFill>
            <a:ln>
              <a:no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85549" y="5729288"/>
            <a:ext cx="3359173" cy="411480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6812" y="658495"/>
            <a:ext cx="1892808" cy="4114800"/>
          </a:xfrm>
          <a:prstGeom prst="rect">
            <a:avLst/>
          </a:prstGeom>
        </p:spPr>
      </p:pic>
      <p:sp>
        <p:nvSpPr>
          <p:cNvPr id="7" name="TextBox 7"/>
          <p:cNvSpPr txBox="1"/>
          <p:nvPr/>
        </p:nvSpPr>
        <p:spPr>
          <a:xfrm>
            <a:off x="9144000" y="561975"/>
            <a:ext cx="8383195" cy="927735"/>
          </a:xfrm>
          <a:prstGeom prst="rect">
            <a:avLst/>
          </a:prstGeom>
        </p:spPr>
        <p:txBody>
          <a:bodyPr lIns="0" tIns="0" rIns="0" bIns="0" rtlCol="0" anchor="t">
            <a:spAutoFit/>
          </a:bodyPr>
          <a:lstStyle/>
          <a:p>
            <a:pPr>
              <a:lnSpc>
                <a:spcPts val="7320"/>
              </a:lnSpc>
            </a:pPr>
            <a:r>
              <a:rPr lang="en-US" sz="6000" spc="113">
                <a:solidFill>
                  <a:srgbClr val="96693C"/>
                </a:solidFill>
                <a:latin typeface="Loubag"/>
              </a:rPr>
              <a:t>Literature Reviews</a:t>
            </a:r>
          </a:p>
        </p:txBody>
      </p:sp>
      <p:sp>
        <p:nvSpPr>
          <p:cNvPr id="8" name="TextBox 8"/>
          <p:cNvSpPr txBox="1"/>
          <p:nvPr/>
        </p:nvSpPr>
        <p:spPr>
          <a:xfrm>
            <a:off x="3561342" y="1368108"/>
            <a:ext cx="3983380" cy="2705100"/>
          </a:xfrm>
          <a:prstGeom prst="rect">
            <a:avLst/>
          </a:prstGeom>
        </p:spPr>
        <p:txBody>
          <a:bodyPr lIns="0" tIns="0" rIns="0" bIns="0" rtlCol="0" anchor="t">
            <a:spAutoFit/>
          </a:bodyPr>
          <a:lstStyle/>
          <a:p>
            <a:pPr>
              <a:lnSpc>
                <a:spcPts val="4320"/>
              </a:lnSpc>
            </a:pPr>
            <a:r>
              <a:rPr lang="en-US" sz="3600" u="sng" spc="129">
                <a:solidFill>
                  <a:srgbClr val="231F20"/>
                </a:solidFill>
                <a:latin typeface="TT Commons Pro"/>
                <a:hlinkClick r:id="rId7" tooltip="https://medium.com/@erransu/data-science-innovation-in-supermarkets-a-case-study-of-woolworth-f1756d9ac956"/>
              </a:rPr>
              <a:t>"Data Science Innovation in Supermarkets: A Case Study of Woolworth"</a:t>
            </a:r>
          </a:p>
        </p:txBody>
      </p:sp>
      <p:sp>
        <p:nvSpPr>
          <p:cNvPr id="9" name="TextBox 9"/>
          <p:cNvSpPr txBox="1"/>
          <p:nvPr/>
        </p:nvSpPr>
        <p:spPr>
          <a:xfrm>
            <a:off x="8869988" y="1843088"/>
            <a:ext cx="8931220" cy="7429500"/>
          </a:xfrm>
          <a:prstGeom prst="rect">
            <a:avLst/>
          </a:prstGeom>
        </p:spPr>
        <p:txBody>
          <a:bodyPr lIns="0" tIns="0" rIns="0" bIns="0" rtlCol="0" anchor="t">
            <a:spAutoFit/>
          </a:bodyPr>
          <a:lstStyle/>
          <a:p>
            <a:pPr marL="712470" lvl="1" indent="-356235" algn="just">
              <a:lnSpc>
                <a:spcPts val="3960"/>
              </a:lnSpc>
              <a:buFont typeface="Arial"/>
              <a:buChar char="•"/>
            </a:pPr>
            <a:r>
              <a:rPr lang="en-US" sz="3300" spc="118">
                <a:solidFill>
                  <a:srgbClr val="231F20"/>
                </a:solidFill>
                <a:latin typeface="TT Commons Pro"/>
              </a:rPr>
              <a:t>Superstore analysis provides valuable insights into consumer behaviour, product trends, and market dynamics.</a:t>
            </a:r>
          </a:p>
          <a:p>
            <a:pPr algn="just">
              <a:lnSpc>
                <a:spcPts val="3960"/>
              </a:lnSpc>
            </a:pPr>
            <a:endParaRPr lang="en-US" sz="3300" spc="118">
              <a:solidFill>
                <a:srgbClr val="231F20"/>
              </a:solidFill>
              <a:latin typeface="TT Commons Pro"/>
            </a:endParaRPr>
          </a:p>
          <a:p>
            <a:pPr marL="712470" lvl="1" indent="-356235" algn="just">
              <a:lnSpc>
                <a:spcPts val="3960"/>
              </a:lnSpc>
              <a:buFont typeface="Arial"/>
              <a:buChar char="•"/>
            </a:pPr>
            <a:r>
              <a:rPr lang="en-US" sz="3300" spc="118">
                <a:solidFill>
                  <a:srgbClr val="231F20"/>
                </a:solidFill>
                <a:latin typeface="TT Commons Pro"/>
              </a:rPr>
              <a:t>Analyzing data in superstores can present challenges, particularly in terms of standardizing data and identifying patterns in large datasets.</a:t>
            </a:r>
          </a:p>
          <a:p>
            <a:pPr algn="just">
              <a:lnSpc>
                <a:spcPts val="3960"/>
              </a:lnSpc>
            </a:pPr>
            <a:endParaRPr lang="en-US" sz="3300" spc="118">
              <a:solidFill>
                <a:srgbClr val="231F20"/>
              </a:solidFill>
              <a:latin typeface="TT Commons Pro"/>
            </a:endParaRPr>
          </a:p>
          <a:p>
            <a:pPr marL="712470" lvl="1" indent="-356235" algn="just">
              <a:lnSpc>
                <a:spcPts val="3960"/>
              </a:lnSpc>
              <a:buFont typeface="Arial"/>
              <a:buChar char="•"/>
            </a:pPr>
            <a:r>
              <a:rPr lang="en-US" sz="3300" spc="118">
                <a:solidFill>
                  <a:srgbClr val="231F20"/>
                </a:solidFill>
                <a:latin typeface="TT Commons Pro"/>
              </a:rPr>
              <a:t>DS provides practical insights through analysis of data from various sources.</a:t>
            </a:r>
          </a:p>
          <a:p>
            <a:pPr algn="just">
              <a:lnSpc>
                <a:spcPts val="3960"/>
              </a:lnSpc>
            </a:pPr>
            <a:endParaRPr lang="en-US" sz="3300" spc="118">
              <a:solidFill>
                <a:srgbClr val="231F20"/>
              </a:solidFill>
              <a:latin typeface="TT Commons Pro"/>
            </a:endParaRPr>
          </a:p>
          <a:p>
            <a:pPr marL="712470" lvl="1" indent="-356235" algn="just">
              <a:lnSpc>
                <a:spcPts val="3960"/>
              </a:lnSpc>
              <a:buFont typeface="Arial"/>
              <a:buChar char="•"/>
            </a:pPr>
            <a:r>
              <a:rPr lang="en-US" sz="3300" spc="118">
                <a:solidFill>
                  <a:srgbClr val="231F20"/>
                </a:solidFill>
                <a:latin typeface="TT Commons Pro"/>
              </a:rPr>
              <a:t>DS techniques are important for analyzing the massive amounts of data generated by superstores.</a:t>
            </a:r>
          </a:p>
        </p:txBody>
      </p:sp>
      <p:sp>
        <p:nvSpPr>
          <p:cNvPr id="10" name="TextBox 10"/>
          <p:cNvSpPr txBox="1"/>
          <p:nvPr/>
        </p:nvSpPr>
        <p:spPr>
          <a:xfrm>
            <a:off x="354648" y="7559913"/>
            <a:ext cx="3983380" cy="1076325"/>
          </a:xfrm>
          <a:prstGeom prst="rect">
            <a:avLst/>
          </a:prstGeom>
        </p:spPr>
        <p:txBody>
          <a:bodyPr lIns="0" tIns="0" rIns="0" bIns="0" rtlCol="0" anchor="t">
            <a:spAutoFit/>
          </a:bodyPr>
          <a:lstStyle/>
          <a:p>
            <a:pPr>
              <a:lnSpc>
                <a:spcPts val="4320"/>
              </a:lnSpc>
            </a:pPr>
            <a:r>
              <a:rPr lang="en-US" sz="3600" u="sng" spc="129">
                <a:solidFill>
                  <a:srgbClr val="231F20"/>
                </a:solidFill>
                <a:latin typeface="TT Commons Pro"/>
                <a:hlinkClick r:id="rId8" tooltip="https://prismaretail.ai/data-science-in-supermarkets.html"/>
              </a:rPr>
              <a:t>"Data Science in Supermarkets"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D2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06659">
            <a:off x="1975373" y="5127460"/>
            <a:ext cx="1389632" cy="739238"/>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06659">
            <a:off x="5159341" y="7923765"/>
            <a:ext cx="2055592" cy="1093506"/>
          </a:xfrm>
          <a:prstGeom prst="rect">
            <a:avLst/>
          </a:prstGeom>
        </p:spPr>
      </p:pic>
      <p:pic>
        <p:nvPicPr>
          <p:cNvPr id="4" name="Picture 4"/>
          <p:cNvPicPr>
            <a:picLocks noChangeAspect="1"/>
          </p:cNvPicPr>
          <p:nvPr/>
        </p:nvPicPr>
        <p:blipFill>
          <a:blip r:embed="rId4"/>
          <a:srcRect l="1972" r="3372"/>
          <a:stretch>
            <a:fillRect/>
          </a:stretch>
        </p:blipFill>
        <p:spPr>
          <a:xfrm>
            <a:off x="11853087" y="1028700"/>
            <a:ext cx="5406213" cy="8572551"/>
          </a:xfrm>
          <a:prstGeom prst="rect">
            <a:avLst/>
          </a:prstGeom>
        </p:spPr>
      </p:pic>
      <p:sp>
        <p:nvSpPr>
          <p:cNvPr id="5" name="TextBox 5"/>
          <p:cNvSpPr txBox="1"/>
          <p:nvPr/>
        </p:nvSpPr>
        <p:spPr>
          <a:xfrm>
            <a:off x="1028700" y="480377"/>
            <a:ext cx="8909329" cy="1077595"/>
          </a:xfrm>
          <a:prstGeom prst="rect">
            <a:avLst/>
          </a:prstGeom>
        </p:spPr>
        <p:txBody>
          <a:bodyPr lIns="0" tIns="0" rIns="0" bIns="0" rtlCol="0" anchor="t">
            <a:spAutoFit/>
          </a:bodyPr>
          <a:lstStyle/>
          <a:p>
            <a:pPr>
              <a:lnSpc>
                <a:spcPts val="8539"/>
              </a:lnSpc>
            </a:pPr>
            <a:r>
              <a:rPr lang="en-US" sz="6999" spc="132">
                <a:solidFill>
                  <a:srgbClr val="96693C"/>
                </a:solidFill>
                <a:latin typeface="Loubag"/>
              </a:rPr>
              <a:t>DS Pathway</a:t>
            </a:r>
          </a:p>
        </p:txBody>
      </p:sp>
      <p:sp>
        <p:nvSpPr>
          <p:cNvPr id="6" name="TextBox 6"/>
          <p:cNvSpPr txBox="1"/>
          <p:nvPr/>
        </p:nvSpPr>
        <p:spPr>
          <a:xfrm>
            <a:off x="1028700" y="2434357"/>
            <a:ext cx="559268"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1</a:t>
            </a:r>
          </a:p>
        </p:txBody>
      </p:sp>
      <p:sp>
        <p:nvSpPr>
          <p:cNvPr id="7" name="TextBox 7"/>
          <p:cNvSpPr txBox="1"/>
          <p:nvPr/>
        </p:nvSpPr>
        <p:spPr>
          <a:xfrm>
            <a:off x="1587968" y="2434357"/>
            <a:ext cx="1820775"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First</a:t>
            </a:r>
          </a:p>
        </p:txBody>
      </p:sp>
      <p:sp>
        <p:nvSpPr>
          <p:cNvPr id="8" name="TextBox 8"/>
          <p:cNvSpPr txBox="1"/>
          <p:nvPr/>
        </p:nvSpPr>
        <p:spPr>
          <a:xfrm>
            <a:off x="1587968" y="3203141"/>
            <a:ext cx="4599169"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Dataset Preparation</a:t>
            </a:r>
          </a:p>
          <a:p>
            <a:pPr>
              <a:lnSpc>
                <a:spcPts val="4320"/>
              </a:lnSpc>
            </a:pPr>
            <a:r>
              <a:rPr lang="en-US" sz="3600" spc="129">
                <a:solidFill>
                  <a:srgbClr val="231F20"/>
                </a:solidFill>
                <a:latin typeface="TT Commons Pro"/>
              </a:rPr>
              <a:t>(Obtain &amp; Clean)</a:t>
            </a:r>
          </a:p>
        </p:txBody>
      </p:sp>
      <p:sp>
        <p:nvSpPr>
          <p:cNvPr id="9" name="TextBox 9"/>
          <p:cNvSpPr txBox="1"/>
          <p:nvPr/>
        </p:nvSpPr>
        <p:spPr>
          <a:xfrm>
            <a:off x="7412981" y="7789454"/>
            <a:ext cx="559268"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3</a:t>
            </a:r>
          </a:p>
        </p:txBody>
      </p:sp>
      <p:sp>
        <p:nvSpPr>
          <p:cNvPr id="10" name="TextBox 10"/>
          <p:cNvSpPr txBox="1"/>
          <p:nvPr/>
        </p:nvSpPr>
        <p:spPr>
          <a:xfrm>
            <a:off x="7972249" y="7789454"/>
            <a:ext cx="2174647"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Third</a:t>
            </a:r>
          </a:p>
        </p:txBody>
      </p:sp>
      <p:sp>
        <p:nvSpPr>
          <p:cNvPr id="11" name="TextBox 11"/>
          <p:cNvSpPr txBox="1"/>
          <p:nvPr/>
        </p:nvSpPr>
        <p:spPr>
          <a:xfrm>
            <a:off x="7972249" y="8558238"/>
            <a:ext cx="3747488"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Exploratory Data Analysis (EDA)</a:t>
            </a:r>
          </a:p>
        </p:txBody>
      </p:sp>
      <p:sp>
        <p:nvSpPr>
          <p:cNvPr id="12" name="TextBox 12"/>
          <p:cNvSpPr txBox="1"/>
          <p:nvPr/>
        </p:nvSpPr>
        <p:spPr>
          <a:xfrm>
            <a:off x="3850691" y="4732675"/>
            <a:ext cx="559268"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2</a:t>
            </a:r>
          </a:p>
        </p:txBody>
      </p:sp>
      <p:sp>
        <p:nvSpPr>
          <p:cNvPr id="13" name="TextBox 13"/>
          <p:cNvSpPr txBox="1"/>
          <p:nvPr/>
        </p:nvSpPr>
        <p:spPr>
          <a:xfrm>
            <a:off x="4409960" y="4732675"/>
            <a:ext cx="3088817" cy="543306"/>
          </a:xfrm>
          <a:prstGeom prst="rect">
            <a:avLst/>
          </a:prstGeom>
        </p:spPr>
        <p:txBody>
          <a:bodyPr lIns="0" tIns="0" rIns="0" bIns="0" rtlCol="0" anchor="t">
            <a:spAutoFit/>
          </a:bodyPr>
          <a:lstStyle/>
          <a:p>
            <a:pPr>
              <a:lnSpc>
                <a:spcPts val="4392"/>
              </a:lnSpc>
            </a:pPr>
            <a:r>
              <a:rPr lang="en-US" sz="3600" spc="68">
                <a:solidFill>
                  <a:srgbClr val="96693C"/>
                </a:solidFill>
                <a:latin typeface="Loubag Bold"/>
              </a:rPr>
              <a:t>Second</a:t>
            </a:r>
          </a:p>
        </p:txBody>
      </p:sp>
      <p:sp>
        <p:nvSpPr>
          <p:cNvPr id="14" name="TextBox 14"/>
          <p:cNvSpPr txBox="1"/>
          <p:nvPr/>
        </p:nvSpPr>
        <p:spPr>
          <a:xfrm>
            <a:off x="4409960" y="5501459"/>
            <a:ext cx="5143476" cy="1076325"/>
          </a:xfrm>
          <a:prstGeom prst="rect">
            <a:avLst/>
          </a:prstGeom>
        </p:spPr>
        <p:txBody>
          <a:bodyPr lIns="0" tIns="0" rIns="0" bIns="0" rtlCol="0" anchor="t">
            <a:spAutoFit/>
          </a:bodyPr>
          <a:lstStyle/>
          <a:p>
            <a:pPr>
              <a:lnSpc>
                <a:spcPts val="4320"/>
              </a:lnSpc>
            </a:pPr>
            <a:r>
              <a:rPr lang="en-US" sz="3600" spc="129">
                <a:solidFill>
                  <a:srgbClr val="231F20"/>
                </a:solidFill>
                <a:latin typeface="TT Commons Pro"/>
              </a:rPr>
              <a:t>Collaborator/ End Users </a:t>
            </a:r>
          </a:p>
          <a:p>
            <a:pPr>
              <a:lnSpc>
                <a:spcPts val="4320"/>
              </a:lnSpc>
            </a:pPr>
            <a:r>
              <a:rPr lang="en-US" sz="3600" spc="129">
                <a:solidFill>
                  <a:srgbClr val="231F20"/>
                </a:solidFill>
                <a:latin typeface="TT Commons Pro"/>
              </a:rPr>
              <a:t>(Asking Questions)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1535</Words>
  <Application>Microsoft Office PowerPoint</Application>
  <PresentationFormat>Custom</PresentationFormat>
  <Paragraphs>289</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Loubag</vt:lpstr>
      <vt:lpstr>Lovera</vt:lpstr>
      <vt:lpstr>Clear Sans Regular Bold</vt:lpstr>
      <vt:lpstr>Alice Bold</vt:lpstr>
      <vt:lpstr>Loubag Bold</vt:lpstr>
      <vt:lpstr>Arial</vt:lpstr>
      <vt:lpstr>Calibri</vt:lpstr>
      <vt:lpstr>TT Commons Pro Bold</vt:lpstr>
      <vt:lpstr>Alegreya Bold</vt:lpstr>
      <vt:lpstr>TT Commons Pro</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Minimal Aesthetic Thesis Defense Presentation</dc:title>
  <cp:lastModifiedBy>kh.sam</cp:lastModifiedBy>
  <cp:revision>2</cp:revision>
  <dcterms:created xsi:type="dcterms:W3CDTF">2006-08-16T00:00:00Z</dcterms:created>
  <dcterms:modified xsi:type="dcterms:W3CDTF">2023-05-18T19:01:25Z</dcterms:modified>
  <dc:identifier>DAFi0DfVjCg</dc:identifier>
</cp:coreProperties>
</file>